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48" r:id="rId2"/>
  </p:sldMasterIdLst>
  <p:notesMasterIdLst>
    <p:notesMasterId r:id="rId97"/>
  </p:notesMasterIdLst>
  <p:sldIdLst>
    <p:sldId id="314" r:id="rId3"/>
    <p:sldId id="417" r:id="rId4"/>
    <p:sldId id="312" r:id="rId5"/>
    <p:sldId id="418" r:id="rId6"/>
    <p:sldId id="313" r:id="rId7"/>
    <p:sldId id="332" r:id="rId8"/>
    <p:sldId id="333" r:id="rId9"/>
    <p:sldId id="334" r:id="rId10"/>
    <p:sldId id="433"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432" r:id="rId38"/>
    <p:sldId id="361" r:id="rId39"/>
    <p:sldId id="362" r:id="rId40"/>
    <p:sldId id="363" r:id="rId41"/>
    <p:sldId id="431" r:id="rId42"/>
    <p:sldId id="364" r:id="rId43"/>
    <p:sldId id="427" r:id="rId44"/>
    <p:sldId id="428" r:id="rId45"/>
    <p:sldId id="365" r:id="rId46"/>
    <p:sldId id="366" r:id="rId47"/>
    <p:sldId id="367" r:id="rId48"/>
    <p:sldId id="368" r:id="rId49"/>
    <p:sldId id="369" r:id="rId50"/>
    <p:sldId id="370" r:id="rId51"/>
    <p:sldId id="371" r:id="rId52"/>
    <p:sldId id="372"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10" r:id="rId71"/>
    <p:sldId id="307" r:id="rId72"/>
    <p:sldId id="311" r:id="rId73"/>
    <p:sldId id="309" r:id="rId74"/>
    <p:sldId id="260" r:id="rId75"/>
    <p:sldId id="425" r:id="rId76"/>
    <p:sldId id="424" r:id="rId77"/>
    <p:sldId id="419" r:id="rId78"/>
    <p:sldId id="423" r:id="rId79"/>
    <p:sldId id="422" r:id="rId80"/>
    <p:sldId id="421" r:id="rId81"/>
    <p:sldId id="426" r:id="rId82"/>
    <p:sldId id="400" r:id="rId83"/>
    <p:sldId id="401" r:id="rId84"/>
    <p:sldId id="402" r:id="rId85"/>
    <p:sldId id="404" r:id="rId86"/>
    <p:sldId id="403" r:id="rId87"/>
    <p:sldId id="405" r:id="rId88"/>
    <p:sldId id="406" r:id="rId89"/>
    <p:sldId id="407" r:id="rId90"/>
    <p:sldId id="408" r:id="rId91"/>
    <p:sldId id="409" r:id="rId92"/>
    <p:sldId id="410" r:id="rId93"/>
    <p:sldId id="411" r:id="rId94"/>
    <p:sldId id="434" r:id="rId95"/>
    <p:sldId id="429"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Kiểu Trung bình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slide" Target="slides/slide66.xml" /><Relationship Id="rId76" Type="http://schemas.openxmlformats.org/officeDocument/2006/relationships/slide" Target="slides/slide74.xml" /><Relationship Id="rId84" Type="http://schemas.openxmlformats.org/officeDocument/2006/relationships/slide" Target="slides/slide82.xml" /><Relationship Id="rId89" Type="http://schemas.openxmlformats.org/officeDocument/2006/relationships/slide" Target="slides/slide87.xml" /><Relationship Id="rId97" Type="http://schemas.openxmlformats.org/officeDocument/2006/relationships/notesMaster" Target="notesMasters/notesMaster1.xml" /><Relationship Id="rId7" Type="http://schemas.openxmlformats.org/officeDocument/2006/relationships/slide" Target="slides/slide5.xml" /><Relationship Id="rId71" Type="http://schemas.openxmlformats.org/officeDocument/2006/relationships/slide" Target="slides/slide69.xml" /><Relationship Id="rId92" Type="http://schemas.openxmlformats.org/officeDocument/2006/relationships/slide" Target="slides/slide90.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slide" Target="slides/slide72.xml" /><Relationship Id="rId79" Type="http://schemas.openxmlformats.org/officeDocument/2006/relationships/slide" Target="slides/slide77.xml" /><Relationship Id="rId87" Type="http://schemas.openxmlformats.org/officeDocument/2006/relationships/slide" Target="slides/slide85.xml" /><Relationship Id="rId5" Type="http://schemas.openxmlformats.org/officeDocument/2006/relationships/slide" Target="slides/slide3.xml" /><Relationship Id="rId61" Type="http://schemas.openxmlformats.org/officeDocument/2006/relationships/slide" Target="slides/slide59.xml" /><Relationship Id="rId82" Type="http://schemas.openxmlformats.org/officeDocument/2006/relationships/slide" Target="slides/slide80.xml" /><Relationship Id="rId90" Type="http://schemas.openxmlformats.org/officeDocument/2006/relationships/slide" Target="slides/slide88.xml" /><Relationship Id="rId95" Type="http://schemas.openxmlformats.org/officeDocument/2006/relationships/slide" Target="slides/slide93.xml" /><Relationship Id="rId19" Type="http://schemas.openxmlformats.org/officeDocument/2006/relationships/slide" Target="slides/slide1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77" Type="http://schemas.openxmlformats.org/officeDocument/2006/relationships/slide" Target="slides/slide75.xml" /><Relationship Id="rId100" Type="http://schemas.openxmlformats.org/officeDocument/2006/relationships/theme" Target="theme/theme1.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80" Type="http://schemas.openxmlformats.org/officeDocument/2006/relationships/slide" Target="slides/slide78.xml" /><Relationship Id="rId85" Type="http://schemas.openxmlformats.org/officeDocument/2006/relationships/slide" Target="slides/slide83.xml" /><Relationship Id="rId93" Type="http://schemas.openxmlformats.org/officeDocument/2006/relationships/slide" Target="slides/slide91.xml" /><Relationship Id="rId98" Type="http://schemas.openxmlformats.org/officeDocument/2006/relationships/presProps" Target="presProps.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slide" Target="slides/slide73.xml" /><Relationship Id="rId83" Type="http://schemas.openxmlformats.org/officeDocument/2006/relationships/slide" Target="slides/slide81.xml" /><Relationship Id="rId88" Type="http://schemas.openxmlformats.org/officeDocument/2006/relationships/slide" Target="slides/slide86.xml" /><Relationship Id="rId91" Type="http://schemas.openxmlformats.org/officeDocument/2006/relationships/slide" Target="slides/slide89.xml" /><Relationship Id="rId96" Type="http://schemas.openxmlformats.org/officeDocument/2006/relationships/slide" Target="slides/slide94.xml" /><Relationship Id="rId1" Type="http://schemas.openxmlformats.org/officeDocument/2006/relationships/slideMaster" Target="slideMasters/slideMaster1.xml" /><Relationship Id="rId6" Type="http://schemas.openxmlformats.org/officeDocument/2006/relationships/slide" Target="slides/slide4.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10" Type="http://schemas.openxmlformats.org/officeDocument/2006/relationships/slide" Target="slides/slide8.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slide" Target="slides/slide76.xml" /><Relationship Id="rId81" Type="http://schemas.openxmlformats.org/officeDocument/2006/relationships/slide" Target="slides/slide79.xml" /><Relationship Id="rId86" Type="http://schemas.openxmlformats.org/officeDocument/2006/relationships/slide" Target="slides/slide84.xml" /><Relationship Id="rId94" Type="http://schemas.openxmlformats.org/officeDocument/2006/relationships/slide" Target="slides/slide92.xml" /><Relationship Id="rId99" Type="http://schemas.openxmlformats.org/officeDocument/2006/relationships/viewProps" Target="viewProps.xml" /><Relationship Id="rId101"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3" Type="http://schemas.openxmlformats.org/officeDocument/2006/relationships/slide" Target="slides/slide11.xml" /><Relationship Id="rId18" Type="http://schemas.openxmlformats.org/officeDocument/2006/relationships/slide" Target="slides/slide16.xml" /><Relationship Id="rId39" Type="http://schemas.openxmlformats.org/officeDocument/2006/relationships/slide" Target="slides/slide37.xml"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F7A03-422A-4064-BEA9-34C88E3B92A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576441E-EBEE-4A40-9C8F-DF43D2338D53}">
      <dgm:prSet/>
      <dgm:spPr/>
      <dgm:t>
        <a:bodyPr/>
        <a:lstStyle/>
        <a:p>
          <a:r>
            <a:rPr lang="vi-VN"/>
            <a:t>Khi có triệu chứng nghi ngờ</a:t>
          </a:r>
          <a:endParaRPr lang="en-US"/>
        </a:p>
      </dgm:t>
    </dgm:pt>
    <dgm:pt modelId="{BBA8CFF3-EFF1-415E-92E9-07FB1D16F107}" type="parTrans" cxnId="{8DF468F0-A3B8-43B2-B5BD-8FD0B2C486E4}">
      <dgm:prSet/>
      <dgm:spPr/>
      <dgm:t>
        <a:bodyPr/>
        <a:lstStyle/>
        <a:p>
          <a:endParaRPr lang="en-US"/>
        </a:p>
      </dgm:t>
    </dgm:pt>
    <dgm:pt modelId="{1C8491C9-A524-4917-B0CB-42E7A64D0C96}" type="sibTrans" cxnId="{8DF468F0-A3B8-43B2-B5BD-8FD0B2C486E4}">
      <dgm:prSet/>
      <dgm:spPr/>
      <dgm:t>
        <a:bodyPr/>
        <a:lstStyle/>
        <a:p>
          <a:endParaRPr lang="en-US"/>
        </a:p>
      </dgm:t>
    </dgm:pt>
    <dgm:pt modelId="{AE46E101-80FF-43C3-84A0-202C9989C845}">
      <dgm:prSet/>
      <dgm:spPr/>
      <dgm:t>
        <a:bodyPr/>
        <a:lstStyle/>
        <a:p>
          <a:r>
            <a:rPr lang="vi-VN"/>
            <a:t>Phát hiện tình cờ khi tầm soát</a:t>
          </a:r>
          <a:endParaRPr lang="en-US"/>
        </a:p>
      </dgm:t>
    </dgm:pt>
    <dgm:pt modelId="{AB695486-03E8-4C27-A7E1-F0CDEE4D6737}" type="parTrans" cxnId="{E05A419E-24B2-4D04-829A-42A883E3501A}">
      <dgm:prSet/>
      <dgm:spPr/>
      <dgm:t>
        <a:bodyPr/>
        <a:lstStyle/>
        <a:p>
          <a:endParaRPr lang="en-US"/>
        </a:p>
      </dgm:t>
    </dgm:pt>
    <dgm:pt modelId="{C9CC5C0A-7872-4C09-B4F4-45C5E3AEB95F}" type="sibTrans" cxnId="{E05A419E-24B2-4D04-829A-42A883E3501A}">
      <dgm:prSet/>
      <dgm:spPr/>
      <dgm:t>
        <a:bodyPr/>
        <a:lstStyle/>
        <a:p>
          <a:endParaRPr lang="en-US"/>
        </a:p>
      </dgm:t>
    </dgm:pt>
    <dgm:pt modelId="{3542CD45-A9D4-457A-8790-03FD7561CA3A}">
      <dgm:prSet/>
      <dgm:spPr/>
      <dgm:t>
        <a:bodyPr/>
        <a:lstStyle/>
        <a:p>
          <a:r>
            <a:rPr lang="vi-VN"/>
            <a:t>Cấp cứu vì tắc ruột, viêm phúc mạc hay xuất huyết tiêu hóa</a:t>
          </a:r>
          <a:endParaRPr lang="en-US"/>
        </a:p>
      </dgm:t>
    </dgm:pt>
    <dgm:pt modelId="{EDA25E5F-92EC-423E-9D7A-E6D9401A7805}" type="parTrans" cxnId="{DF478BA0-978D-4521-8DFB-54DC2DC87C2E}">
      <dgm:prSet/>
      <dgm:spPr/>
      <dgm:t>
        <a:bodyPr/>
        <a:lstStyle/>
        <a:p>
          <a:endParaRPr lang="en-US"/>
        </a:p>
      </dgm:t>
    </dgm:pt>
    <dgm:pt modelId="{627DE90E-DE62-4D09-86A4-DC595DA25BA6}" type="sibTrans" cxnId="{DF478BA0-978D-4521-8DFB-54DC2DC87C2E}">
      <dgm:prSet/>
      <dgm:spPr/>
      <dgm:t>
        <a:bodyPr/>
        <a:lstStyle/>
        <a:p>
          <a:endParaRPr lang="en-US"/>
        </a:p>
      </dgm:t>
    </dgm:pt>
    <dgm:pt modelId="{1DE9AAA4-9A19-4EDC-B8FA-39BC5FA96E05}" type="pres">
      <dgm:prSet presAssocID="{40BF7A03-422A-4064-BEA9-34C88E3B92AB}" presName="linear" presStyleCnt="0">
        <dgm:presLayoutVars>
          <dgm:animLvl val="lvl"/>
          <dgm:resizeHandles val="exact"/>
        </dgm:presLayoutVars>
      </dgm:prSet>
      <dgm:spPr/>
    </dgm:pt>
    <dgm:pt modelId="{F343382F-D3ED-4156-B52A-9144FA87CB11}" type="pres">
      <dgm:prSet presAssocID="{8576441E-EBEE-4A40-9C8F-DF43D2338D53}" presName="parentText" presStyleLbl="node1" presStyleIdx="0" presStyleCnt="3">
        <dgm:presLayoutVars>
          <dgm:chMax val="0"/>
          <dgm:bulletEnabled val="1"/>
        </dgm:presLayoutVars>
      </dgm:prSet>
      <dgm:spPr/>
    </dgm:pt>
    <dgm:pt modelId="{ECAF9F7B-FA52-4DDA-8663-57E347CC0D19}" type="pres">
      <dgm:prSet presAssocID="{1C8491C9-A524-4917-B0CB-42E7A64D0C96}" presName="spacer" presStyleCnt="0"/>
      <dgm:spPr/>
    </dgm:pt>
    <dgm:pt modelId="{C1C1D7D9-7094-4A35-8A84-25381AC6D2E8}" type="pres">
      <dgm:prSet presAssocID="{AE46E101-80FF-43C3-84A0-202C9989C845}" presName="parentText" presStyleLbl="node1" presStyleIdx="1" presStyleCnt="3">
        <dgm:presLayoutVars>
          <dgm:chMax val="0"/>
          <dgm:bulletEnabled val="1"/>
        </dgm:presLayoutVars>
      </dgm:prSet>
      <dgm:spPr/>
    </dgm:pt>
    <dgm:pt modelId="{3DB3E9D2-BE9D-4630-B455-F0955FC8058E}" type="pres">
      <dgm:prSet presAssocID="{C9CC5C0A-7872-4C09-B4F4-45C5E3AEB95F}" presName="spacer" presStyleCnt="0"/>
      <dgm:spPr/>
    </dgm:pt>
    <dgm:pt modelId="{CEE7BAE7-EBB6-4718-9570-3FB5BFE6D3D9}" type="pres">
      <dgm:prSet presAssocID="{3542CD45-A9D4-457A-8790-03FD7561CA3A}" presName="parentText" presStyleLbl="node1" presStyleIdx="2" presStyleCnt="3">
        <dgm:presLayoutVars>
          <dgm:chMax val="0"/>
          <dgm:bulletEnabled val="1"/>
        </dgm:presLayoutVars>
      </dgm:prSet>
      <dgm:spPr/>
    </dgm:pt>
  </dgm:ptLst>
  <dgm:cxnLst>
    <dgm:cxn modelId="{CCEA6F3A-8835-41DE-B012-8D124179E158}" type="presOf" srcId="{8576441E-EBEE-4A40-9C8F-DF43D2338D53}" destId="{F343382F-D3ED-4156-B52A-9144FA87CB11}" srcOrd="0" destOrd="0" presId="urn:microsoft.com/office/officeart/2005/8/layout/vList2"/>
    <dgm:cxn modelId="{EEBC8A80-F066-4CAA-BFF4-35844AE878FD}" type="presOf" srcId="{40BF7A03-422A-4064-BEA9-34C88E3B92AB}" destId="{1DE9AAA4-9A19-4EDC-B8FA-39BC5FA96E05}" srcOrd="0" destOrd="0" presId="urn:microsoft.com/office/officeart/2005/8/layout/vList2"/>
    <dgm:cxn modelId="{E05A419E-24B2-4D04-829A-42A883E3501A}" srcId="{40BF7A03-422A-4064-BEA9-34C88E3B92AB}" destId="{AE46E101-80FF-43C3-84A0-202C9989C845}" srcOrd="1" destOrd="0" parTransId="{AB695486-03E8-4C27-A7E1-F0CDEE4D6737}" sibTransId="{C9CC5C0A-7872-4C09-B4F4-45C5E3AEB95F}"/>
    <dgm:cxn modelId="{DF478BA0-978D-4521-8DFB-54DC2DC87C2E}" srcId="{40BF7A03-422A-4064-BEA9-34C88E3B92AB}" destId="{3542CD45-A9D4-457A-8790-03FD7561CA3A}" srcOrd="2" destOrd="0" parTransId="{EDA25E5F-92EC-423E-9D7A-E6D9401A7805}" sibTransId="{627DE90E-DE62-4D09-86A4-DC595DA25BA6}"/>
    <dgm:cxn modelId="{9B8D63DD-4EF1-4102-AAA6-D430BF1CBE33}" type="presOf" srcId="{3542CD45-A9D4-457A-8790-03FD7561CA3A}" destId="{CEE7BAE7-EBB6-4718-9570-3FB5BFE6D3D9}" srcOrd="0" destOrd="0" presId="urn:microsoft.com/office/officeart/2005/8/layout/vList2"/>
    <dgm:cxn modelId="{8DF468F0-A3B8-43B2-B5BD-8FD0B2C486E4}" srcId="{40BF7A03-422A-4064-BEA9-34C88E3B92AB}" destId="{8576441E-EBEE-4A40-9C8F-DF43D2338D53}" srcOrd="0" destOrd="0" parTransId="{BBA8CFF3-EFF1-415E-92E9-07FB1D16F107}" sibTransId="{1C8491C9-A524-4917-B0CB-42E7A64D0C96}"/>
    <dgm:cxn modelId="{63B258FF-7833-48BF-BED9-E87885F9D75F}" type="presOf" srcId="{AE46E101-80FF-43C3-84A0-202C9989C845}" destId="{C1C1D7D9-7094-4A35-8A84-25381AC6D2E8}" srcOrd="0" destOrd="0" presId="urn:microsoft.com/office/officeart/2005/8/layout/vList2"/>
    <dgm:cxn modelId="{91C577BE-E78A-41B5-8CC1-482D773ECC56}" type="presParOf" srcId="{1DE9AAA4-9A19-4EDC-B8FA-39BC5FA96E05}" destId="{F343382F-D3ED-4156-B52A-9144FA87CB11}" srcOrd="0" destOrd="0" presId="urn:microsoft.com/office/officeart/2005/8/layout/vList2"/>
    <dgm:cxn modelId="{EE687DDC-8AEE-42E9-BF02-152BD7D1EAF9}" type="presParOf" srcId="{1DE9AAA4-9A19-4EDC-B8FA-39BC5FA96E05}" destId="{ECAF9F7B-FA52-4DDA-8663-57E347CC0D19}" srcOrd="1" destOrd="0" presId="urn:microsoft.com/office/officeart/2005/8/layout/vList2"/>
    <dgm:cxn modelId="{25CC8226-6F63-414D-8B0B-4692F7288414}" type="presParOf" srcId="{1DE9AAA4-9A19-4EDC-B8FA-39BC5FA96E05}" destId="{C1C1D7D9-7094-4A35-8A84-25381AC6D2E8}" srcOrd="2" destOrd="0" presId="urn:microsoft.com/office/officeart/2005/8/layout/vList2"/>
    <dgm:cxn modelId="{7EB9A6E2-072F-483E-AC0B-950080251508}" type="presParOf" srcId="{1DE9AAA4-9A19-4EDC-B8FA-39BC5FA96E05}" destId="{3DB3E9D2-BE9D-4630-B455-F0955FC8058E}" srcOrd="3" destOrd="0" presId="urn:microsoft.com/office/officeart/2005/8/layout/vList2"/>
    <dgm:cxn modelId="{57652349-2F76-47FD-A15C-028742513C1F}" type="presParOf" srcId="{1DE9AAA4-9A19-4EDC-B8FA-39BC5FA96E05}" destId="{CEE7BAE7-EBB6-4718-9570-3FB5BFE6D3D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876F60-4713-43F7-9BB9-C59FCD9EA40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F889EA2D-5F26-4561-9BC0-933290BC669C}">
      <dgm:prSet/>
      <dgm:spPr/>
      <dgm:t>
        <a:bodyPr/>
        <a:lstStyle/>
        <a:p>
          <a:r>
            <a:rPr lang="vi-VN" b="1"/>
            <a:t>Chẩn đoán: </a:t>
          </a:r>
          <a:r>
            <a:rPr lang="vi-VN"/>
            <a:t>nội soi đại trực tràng + sinh thiết</a:t>
          </a:r>
          <a:endParaRPr lang="en-US"/>
        </a:p>
      </dgm:t>
    </dgm:pt>
    <dgm:pt modelId="{D7A12033-6A0A-4A72-926F-A02775BC41B5}" type="parTrans" cxnId="{76620CC6-5391-4D50-B4CA-A90EA1C452A1}">
      <dgm:prSet/>
      <dgm:spPr/>
      <dgm:t>
        <a:bodyPr/>
        <a:lstStyle/>
        <a:p>
          <a:endParaRPr lang="en-US"/>
        </a:p>
      </dgm:t>
    </dgm:pt>
    <dgm:pt modelId="{083D34B2-151A-4C5E-95B3-AE40AC11700A}" type="sibTrans" cxnId="{76620CC6-5391-4D50-B4CA-A90EA1C452A1}">
      <dgm:prSet/>
      <dgm:spPr/>
      <dgm:t>
        <a:bodyPr/>
        <a:lstStyle/>
        <a:p>
          <a:endParaRPr lang="en-US"/>
        </a:p>
      </dgm:t>
    </dgm:pt>
    <dgm:pt modelId="{AECFBCEE-2CB9-41AF-ABFD-A07F1D3CAC46}">
      <dgm:prSet/>
      <dgm:spPr/>
      <dgm:t>
        <a:bodyPr/>
        <a:lstStyle/>
        <a:p>
          <a:r>
            <a:rPr lang="vi-VN" b="1"/>
            <a:t>Đánh giá giai đoạn: </a:t>
          </a:r>
          <a:r>
            <a:rPr lang="vi-VN"/>
            <a:t>CT scan bụng chậu cản quang, MRI, TRUS, PET/CT</a:t>
          </a:r>
          <a:endParaRPr lang="en-US"/>
        </a:p>
      </dgm:t>
    </dgm:pt>
    <dgm:pt modelId="{83D23713-D529-4886-A73C-59F18BF5C204}" type="parTrans" cxnId="{DF4E4839-28B7-4B4A-BD0B-812C7A43D1F9}">
      <dgm:prSet/>
      <dgm:spPr/>
      <dgm:t>
        <a:bodyPr/>
        <a:lstStyle/>
        <a:p>
          <a:endParaRPr lang="en-US"/>
        </a:p>
      </dgm:t>
    </dgm:pt>
    <dgm:pt modelId="{894CAAC8-586B-4F18-8FE4-CCB19A5F8934}" type="sibTrans" cxnId="{DF4E4839-28B7-4B4A-BD0B-812C7A43D1F9}">
      <dgm:prSet/>
      <dgm:spPr/>
      <dgm:t>
        <a:bodyPr/>
        <a:lstStyle/>
        <a:p>
          <a:endParaRPr lang="en-US"/>
        </a:p>
      </dgm:t>
    </dgm:pt>
    <dgm:pt modelId="{0CAA7976-D9DF-4EF1-8428-9D87265C4A53}">
      <dgm:prSet/>
      <dgm:spPr/>
      <dgm:t>
        <a:bodyPr/>
        <a:lstStyle/>
        <a:p>
          <a:r>
            <a:rPr lang="vi-VN" b="1"/>
            <a:t>Theo dõi: </a:t>
          </a:r>
          <a:r>
            <a:rPr lang="vi-VN"/>
            <a:t>CEA, CT scan bụng chậu cản quang, MRI</a:t>
          </a:r>
          <a:endParaRPr lang="en-US"/>
        </a:p>
      </dgm:t>
    </dgm:pt>
    <dgm:pt modelId="{B1C2F278-4E0F-4838-BACF-27B8A5D305E7}" type="parTrans" cxnId="{B1F164CB-E20B-47C1-9F88-146372EB601F}">
      <dgm:prSet/>
      <dgm:spPr/>
      <dgm:t>
        <a:bodyPr/>
        <a:lstStyle/>
        <a:p>
          <a:endParaRPr lang="en-US"/>
        </a:p>
      </dgm:t>
    </dgm:pt>
    <dgm:pt modelId="{D1B03B9B-9E56-4FCF-8B93-5459A76268D3}" type="sibTrans" cxnId="{B1F164CB-E20B-47C1-9F88-146372EB601F}">
      <dgm:prSet/>
      <dgm:spPr/>
      <dgm:t>
        <a:bodyPr/>
        <a:lstStyle/>
        <a:p>
          <a:endParaRPr lang="en-US"/>
        </a:p>
      </dgm:t>
    </dgm:pt>
    <dgm:pt modelId="{497980A0-C62A-4D19-B0A2-7E4C9899BD3A}" type="pres">
      <dgm:prSet presAssocID="{67876F60-4713-43F7-9BB9-C59FCD9EA408}" presName="linear" presStyleCnt="0">
        <dgm:presLayoutVars>
          <dgm:animLvl val="lvl"/>
          <dgm:resizeHandles val="exact"/>
        </dgm:presLayoutVars>
      </dgm:prSet>
      <dgm:spPr/>
    </dgm:pt>
    <dgm:pt modelId="{8B70A575-2FD4-48A2-906A-540C2E48A7A7}" type="pres">
      <dgm:prSet presAssocID="{F889EA2D-5F26-4561-9BC0-933290BC669C}" presName="parentText" presStyleLbl="node1" presStyleIdx="0" presStyleCnt="3">
        <dgm:presLayoutVars>
          <dgm:chMax val="0"/>
          <dgm:bulletEnabled val="1"/>
        </dgm:presLayoutVars>
      </dgm:prSet>
      <dgm:spPr/>
    </dgm:pt>
    <dgm:pt modelId="{C8D32B46-6C6C-4551-A796-13A44BEB3267}" type="pres">
      <dgm:prSet presAssocID="{083D34B2-151A-4C5E-95B3-AE40AC11700A}" presName="spacer" presStyleCnt="0"/>
      <dgm:spPr/>
    </dgm:pt>
    <dgm:pt modelId="{E83E6325-566A-41F0-8B87-54E3941208AB}" type="pres">
      <dgm:prSet presAssocID="{AECFBCEE-2CB9-41AF-ABFD-A07F1D3CAC46}" presName="parentText" presStyleLbl="node1" presStyleIdx="1" presStyleCnt="3">
        <dgm:presLayoutVars>
          <dgm:chMax val="0"/>
          <dgm:bulletEnabled val="1"/>
        </dgm:presLayoutVars>
      </dgm:prSet>
      <dgm:spPr/>
    </dgm:pt>
    <dgm:pt modelId="{F33BC423-88BF-4FC6-BB53-76D7D32893EB}" type="pres">
      <dgm:prSet presAssocID="{894CAAC8-586B-4F18-8FE4-CCB19A5F8934}" presName="spacer" presStyleCnt="0"/>
      <dgm:spPr/>
    </dgm:pt>
    <dgm:pt modelId="{EF9F53A7-557D-453C-ADFC-08A903A8D02F}" type="pres">
      <dgm:prSet presAssocID="{0CAA7976-D9DF-4EF1-8428-9D87265C4A53}" presName="parentText" presStyleLbl="node1" presStyleIdx="2" presStyleCnt="3">
        <dgm:presLayoutVars>
          <dgm:chMax val="0"/>
          <dgm:bulletEnabled val="1"/>
        </dgm:presLayoutVars>
      </dgm:prSet>
      <dgm:spPr/>
    </dgm:pt>
  </dgm:ptLst>
  <dgm:cxnLst>
    <dgm:cxn modelId="{DF4E4839-28B7-4B4A-BD0B-812C7A43D1F9}" srcId="{67876F60-4713-43F7-9BB9-C59FCD9EA408}" destId="{AECFBCEE-2CB9-41AF-ABFD-A07F1D3CAC46}" srcOrd="1" destOrd="0" parTransId="{83D23713-D529-4886-A73C-59F18BF5C204}" sibTransId="{894CAAC8-586B-4F18-8FE4-CCB19A5F8934}"/>
    <dgm:cxn modelId="{24D1D13E-A1B1-41B0-A2F0-88E002F9BB7F}" type="presOf" srcId="{F889EA2D-5F26-4561-9BC0-933290BC669C}" destId="{8B70A575-2FD4-48A2-906A-540C2E48A7A7}" srcOrd="0" destOrd="0" presId="urn:microsoft.com/office/officeart/2005/8/layout/vList2"/>
    <dgm:cxn modelId="{508C394C-0605-46E6-A8AB-697C747BE5A3}" type="presOf" srcId="{0CAA7976-D9DF-4EF1-8428-9D87265C4A53}" destId="{EF9F53A7-557D-453C-ADFC-08A903A8D02F}" srcOrd="0" destOrd="0" presId="urn:microsoft.com/office/officeart/2005/8/layout/vList2"/>
    <dgm:cxn modelId="{46FA4675-30E4-4A04-A547-6F9994CD7303}" type="presOf" srcId="{67876F60-4713-43F7-9BB9-C59FCD9EA408}" destId="{497980A0-C62A-4D19-B0A2-7E4C9899BD3A}" srcOrd="0" destOrd="0" presId="urn:microsoft.com/office/officeart/2005/8/layout/vList2"/>
    <dgm:cxn modelId="{76620CC6-5391-4D50-B4CA-A90EA1C452A1}" srcId="{67876F60-4713-43F7-9BB9-C59FCD9EA408}" destId="{F889EA2D-5F26-4561-9BC0-933290BC669C}" srcOrd="0" destOrd="0" parTransId="{D7A12033-6A0A-4A72-926F-A02775BC41B5}" sibTransId="{083D34B2-151A-4C5E-95B3-AE40AC11700A}"/>
    <dgm:cxn modelId="{B1F164CB-E20B-47C1-9F88-146372EB601F}" srcId="{67876F60-4713-43F7-9BB9-C59FCD9EA408}" destId="{0CAA7976-D9DF-4EF1-8428-9D87265C4A53}" srcOrd="2" destOrd="0" parTransId="{B1C2F278-4E0F-4838-BACF-27B8A5D305E7}" sibTransId="{D1B03B9B-9E56-4FCF-8B93-5459A76268D3}"/>
    <dgm:cxn modelId="{4F9A2AE8-8265-4C5E-927D-47CEE9C98C78}" type="presOf" srcId="{AECFBCEE-2CB9-41AF-ABFD-A07F1D3CAC46}" destId="{E83E6325-566A-41F0-8B87-54E3941208AB}" srcOrd="0" destOrd="0" presId="urn:microsoft.com/office/officeart/2005/8/layout/vList2"/>
    <dgm:cxn modelId="{206CB34F-8F05-46F4-964D-71E4371B6573}" type="presParOf" srcId="{497980A0-C62A-4D19-B0A2-7E4C9899BD3A}" destId="{8B70A575-2FD4-48A2-906A-540C2E48A7A7}" srcOrd="0" destOrd="0" presId="urn:microsoft.com/office/officeart/2005/8/layout/vList2"/>
    <dgm:cxn modelId="{6F2C0925-240B-477B-A33E-843C1310C330}" type="presParOf" srcId="{497980A0-C62A-4D19-B0A2-7E4C9899BD3A}" destId="{C8D32B46-6C6C-4551-A796-13A44BEB3267}" srcOrd="1" destOrd="0" presId="urn:microsoft.com/office/officeart/2005/8/layout/vList2"/>
    <dgm:cxn modelId="{E6ACC830-B2BE-4CD2-884F-350D4E86851F}" type="presParOf" srcId="{497980A0-C62A-4D19-B0A2-7E4C9899BD3A}" destId="{E83E6325-566A-41F0-8B87-54E3941208AB}" srcOrd="2" destOrd="0" presId="urn:microsoft.com/office/officeart/2005/8/layout/vList2"/>
    <dgm:cxn modelId="{84B65E3C-58B8-43EB-9FE3-61950867BBC3}" type="presParOf" srcId="{497980A0-C62A-4D19-B0A2-7E4C9899BD3A}" destId="{F33BC423-88BF-4FC6-BB53-76D7D32893EB}" srcOrd="3" destOrd="0" presId="urn:microsoft.com/office/officeart/2005/8/layout/vList2"/>
    <dgm:cxn modelId="{64C3AE86-F493-4134-BB6F-B187C8EC0BE7}" type="presParOf" srcId="{497980A0-C62A-4D19-B0A2-7E4C9899BD3A}" destId="{EF9F53A7-557D-453C-ADFC-08A903A8D02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EEDEC8-EB3A-436A-9434-FF796EB6DC8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70EBF22-6327-4A4D-AD65-2AD2D0683340}">
      <dgm:prSet custT="1"/>
      <dgm:spPr/>
      <dgm:t>
        <a:bodyPr/>
        <a:lstStyle/>
        <a:p>
          <a:r>
            <a:rPr lang="vi-VN" sz="2400"/>
            <a:t>C</a:t>
          </a:r>
          <a:r>
            <a:rPr lang="en-US" sz="2400"/>
            <a:t>ắt bỏ u</a:t>
          </a:r>
          <a:r>
            <a:rPr lang="vi-VN" sz="2400"/>
            <a:t> tại chỗ </a:t>
          </a:r>
          <a:endParaRPr lang="en-US" sz="2400"/>
        </a:p>
      </dgm:t>
    </dgm:pt>
    <dgm:pt modelId="{DE08A078-7CA7-4072-8210-7D70B5352E73}" type="parTrans" cxnId="{138B0940-DD6F-4028-BA58-B977FAE99E0F}">
      <dgm:prSet/>
      <dgm:spPr/>
      <dgm:t>
        <a:bodyPr/>
        <a:lstStyle/>
        <a:p>
          <a:endParaRPr lang="en-US"/>
        </a:p>
      </dgm:t>
    </dgm:pt>
    <dgm:pt modelId="{90FEDE03-83BE-484E-B642-890A447D2462}" type="sibTrans" cxnId="{138B0940-DD6F-4028-BA58-B977FAE99E0F}">
      <dgm:prSet/>
      <dgm:spPr/>
      <dgm:t>
        <a:bodyPr/>
        <a:lstStyle/>
        <a:p>
          <a:endParaRPr lang="en-US"/>
        </a:p>
      </dgm:t>
    </dgm:pt>
    <dgm:pt modelId="{90DE9214-8DBE-47B0-92D9-37F12A4EB1A4}">
      <dgm:prSet custT="1"/>
      <dgm:spPr/>
      <dgm:t>
        <a:bodyPr/>
        <a:lstStyle/>
        <a:p>
          <a:r>
            <a:rPr lang="vi-VN" sz="2400"/>
            <a:t>Phẫu thuật cắt đoạn trực tràng có bảo tồn cơ thắt</a:t>
          </a:r>
          <a:endParaRPr lang="en-US" sz="2400"/>
        </a:p>
      </dgm:t>
    </dgm:pt>
    <dgm:pt modelId="{0DCC9CA2-53B2-45AD-A645-8F8A5FC9369C}" type="parTrans" cxnId="{77A309B9-AFE0-4B77-BA8B-9683BF17A497}">
      <dgm:prSet/>
      <dgm:spPr/>
      <dgm:t>
        <a:bodyPr/>
        <a:lstStyle/>
        <a:p>
          <a:endParaRPr lang="en-US"/>
        </a:p>
      </dgm:t>
    </dgm:pt>
    <dgm:pt modelId="{3B7F11A8-60DC-4AAD-AE3A-6A903319FA52}" type="sibTrans" cxnId="{77A309B9-AFE0-4B77-BA8B-9683BF17A497}">
      <dgm:prSet/>
      <dgm:spPr/>
      <dgm:t>
        <a:bodyPr/>
        <a:lstStyle/>
        <a:p>
          <a:endParaRPr lang="en-US"/>
        </a:p>
      </dgm:t>
    </dgm:pt>
    <dgm:pt modelId="{09549EB1-10E9-4F7A-B969-41789E54475D}">
      <dgm:prSet custT="1"/>
      <dgm:spPr/>
      <dgm:t>
        <a:bodyPr/>
        <a:lstStyle/>
        <a:p>
          <a:r>
            <a:rPr lang="vi-VN" sz="2400"/>
            <a:t>Phẫu thuật cắt cụt trực tràng qua đường bụng - tầng sinh môn.</a:t>
          </a:r>
          <a:endParaRPr lang="en-US" sz="2400"/>
        </a:p>
      </dgm:t>
    </dgm:pt>
    <dgm:pt modelId="{4A7DBEA3-06A4-450A-9E00-38946355A856}" type="parTrans" cxnId="{0B306BF9-7528-4E68-B651-C6E4A251FC96}">
      <dgm:prSet/>
      <dgm:spPr/>
      <dgm:t>
        <a:bodyPr/>
        <a:lstStyle/>
        <a:p>
          <a:endParaRPr lang="en-US"/>
        </a:p>
      </dgm:t>
    </dgm:pt>
    <dgm:pt modelId="{781CC69B-4E7C-47D9-A8DD-3068D222145C}" type="sibTrans" cxnId="{0B306BF9-7528-4E68-B651-C6E4A251FC96}">
      <dgm:prSet/>
      <dgm:spPr/>
      <dgm:t>
        <a:bodyPr/>
        <a:lstStyle/>
        <a:p>
          <a:endParaRPr lang="en-US"/>
        </a:p>
      </dgm:t>
    </dgm:pt>
    <dgm:pt modelId="{E7808E7F-B218-4928-829E-0E5BFBFC8848}" type="pres">
      <dgm:prSet presAssocID="{68EEDEC8-EB3A-436A-9434-FF796EB6DC89}" presName="Name0" presStyleCnt="0">
        <dgm:presLayoutVars>
          <dgm:dir/>
          <dgm:animLvl val="lvl"/>
          <dgm:resizeHandles val="exact"/>
        </dgm:presLayoutVars>
      </dgm:prSet>
      <dgm:spPr/>
    </dgm:pt>
    <dgm:pt modelId="{ED08D0B9-5B48-45D0-B639-174DE70EAA3F}" type="pres">
      <dgm:prSet presAssocID="{070EBF22-6327-4A4D-AD65-2AD2D0683340}" presName="linNode" presStyleCnt="0"/>
      <dgm:spPr/>
    </dgm:pt>
    <dgm:pt modelId="{27BFBE06-4A11-4A35-9A81-9BA79BC4B166}" type="pres">
      <dgm:prSet presAssocID="{070EBF22-6327-4A4D-AD65-2AD2D0683340}" presName="parentText" presStyleLbl="node1" presStyleIdx="0" presStyleCnt="3">
        <dgm:presLayoutVars>
          <dgm:chMax val="1"/>
          <dgm:bulletEnabled val="1"/>
        </dgm:presLayoutVars>
      </dgm:prSet>
      <dgm:spPr/>
    </dgm:pt>
    <dgm:pt modelId="{5B899751-1E90-4939-AC86-0B7749C8E4C2}" type="pres">
      <dgm:prSet presAssocID="{90FEDE03-83BE-484E-B642-890A447D2462}" presName="sp" presStyleCnt="0"/>
      <dgm:spPr/>
    </dgm:pt>
    <dgm:pt modelId="{CB56695F-EFA4-4DB0-A45F-EBBB8729EE96}" type="pres">
      <dgm:prSet presAssocID="{90DE9214-8DBE-47B0-92D9-37F12A4EB1A4}" presName="linNode" presStyleCnt="0"/>
      <dgm:spPr/>
    </dgm:pt>
    <dgm:pt modelId="{790A23B5-DFD5-4602-A63E-CDB70808397A}" type="pres">
      <dgm:prSet presAssocID="{90DE9214-8DBE-47B0-92D9-37F12A4EB1A4}" presName="parentText" presStyleLbl="node1" presStyleIdx="1" presStyleCnt="3">
        <dgm:presLayoutVars>
          <dgm:chMax val="1"/>
          <dgm:bulletEnabled val="1"/>
        </dgm:presLayoutVars>
      </dgm:prSet>
      <dgm:spPr/>
    </dgm:pt>
    <dgm:pt modelId="{50C30C35-82EA-4A5D-B6C9-B4B61F98C47B}" type="pres">
      <dgm:prSet presAssocID="{3B7F11A8-60DC-4AAD-AE3A-6A903319FA52}" presName="sp" presStyleCnt="0"/>
      <dgm:spPr/>
    </dgm:pt>
    <dgm:pt modelId="{356AC168-300D-46CE-9E04-865206C5999C}" type="pres">
      <dgm:prSet presAssocID="{09549EB1-10E9-4F7A-B969-41789E54475D}" presName="linNode" presStyleCnt="0"/>
      <dgm:spPr/>
    </dgm:pt>
    <dgm:pt modelId="{4B281988-3266-42CE-9EA1-FE3AD026BA8B}" type="pres">
      <dgm:prSet presAssocID="{09549EB1-10E9-4F7A-B969-41789E54475D}" presName="parentText" presStyleLbl="node1" presStyleIdx="2" presStyleCnt="3">
        <dgm:presLayoutVars>
          <dgm:chMax val="1"/>
          <dgm:bulletEnabled val="1"/>
        </dgm:presLayoutVars>
      </dgm:prSet>
      <dgm:spPr/>
    </dgm:pt>
  </dgm:ptLst>
  <dgm:cxnLst>
    <dgm:cxn modelId="{9907442C-338A-44C1-9D11-5321D6D217FE}" type="presOf" srcId="{070EBF22-6327-4A4D-AD65-2AD2D0683340}" destId="{27BFBE06-4A11-4A35-9A81-9BA79BC4B166}" srcOrd="0" destOrd="0" presId="urn:microsoft.com/office/officeart/2005/8/layout/vList5"/>
    <dgm:cxn modelId="{138B0940-DD6F-4028-BA58-B977FAE99E0F}" srcId="{68EEDEC8-EB3A-436A-9434-FF796EB6DC89}" destId="{070EBF22-6327-4A4D-AD65-2AD2D0683340}" srcOrd="0" destOrd="0" parTransId="{DE08A078-7CA7-4072-8210-7D70B5352E73}" sibTransId="{90FEDE03-83BE-484E-B642-890A447D2462}"/>
    <dgm:cxn modelId="{DF416151-4B77-4727-A12B-C5B57339F2F7}" type="presOf" srcId="{68EEDEC8-EB3A-436A-9434-FF796EB6DC89}" destId="{E7808E7F-B218-4928-829E-0E5BFBFC8848}" srcOrd="0" destOrd="0" presId="urn:microsoft.com/office/officeart/2005/8/layout/vList5"/>
    <dgm:cxn modelId="{34D02358-AFFA-4EE6-A41C-9E4DB40806E2}" type="presOf" srcId="{90DE9214-8DBE-47B0-92D9-37F12A4EB1A4}" destId="{790A23B5-DFD5-4602-A63E-CDB70808397A}" srcOrd="0" destOrd="0" presId="urn:microsoft.com/office/officeart/2005/8/layout/vList5"/>
    <dgm:cxn modelId="{B48E04A2-D64A-4F9F-A32F-5ED994DBA559}" type="presOf" srcId="{09549EB1-10E9-4F7A-B969-41789E54475D}" destId="{4B281988-3266-42CE-9EA1-FE3AD026BA8B}" srcOrd="0" destOrd="0" presId="urn:microsoft.com/office/officeart/2005/8/layout/vList5"/>
    <dgm:cxn modelId="{77A309B9-AFE0-4B77-BA8B-9683BF17A497}" srcId="{68EEDEC8-EB3A-436A-9434-FF796EB6DC89}" destId="{90DE9214-8DBE-47B0-92D9-37F12A4EB1A4}" srcOrd="1" destOrd="0" parTransId="{0DCC9CA2-53B2-45AD-A645-8F8A5FC9369C}" sibTransId="{3B7F11A8-60DC-4AAD-AE3A-6A903319FA52}"/>
    <dgm:cxn modelId="{0B306BF9-7528-4E68-B651-C6E4A251FC96}" srcId="{68EEDEC8-EB3A-436A-9434-FF796EB6DC89}" destId="{09549EB1-10E9-4F7A-B969-41789E54475D}" srcOrd="2" destOrd="0" parTransId="{4A7DBEA3-06A4-450A-9E00-38946355A856}" sibTransId="{781CC69B-4E7C-47D9-A8DD-3068D222145C}"/>
    <dgm:cxn modelId="{E9CB271D-2D66-4285-80FF-A8F82FC9A77D}" type="presParOf" srcId="{E7808E7F-B218-4928-829E-0E5BFBFC8848}" destId="{ED08D0B9-5B48-45D0-B639-174DE70EAA3F}" srcOrd="0" destOrd="0" presId="urn:microsoft.com/office/officeart/2005/8/layout/vList5"/>
    <dgm:cxn modelId="{9581CF4E-574A-470B-9203-4638FB307DD9}" type="presParOf" srcId="{ED08D0B9-5B48-45D0-B639-174DE70EAA3F}" destId="{27BFBE06-4A11-4A35-9A81-9BA79BC4B166}" srcOrd="0" destOrd="0" presId="urn:microsoft.com/office/officeart/2005/8/layout/vList5"/>
    <dgm:cxn modelId="{0910642A-5659-4647-86AA-B03C01330ADD}" type="presParOf" srcId="{E7808E7F-B218-4928-829E-0E5BFBFC8848}" destId="{5B899751-1E90-4939-AC86-0B7749C8E4C2}" srcOrd="1" destOrd="0" presId="urn:microsoft.com/office/officeart/2005/8/layout/vList5"/>
    <dgm:cxn modelId="{E1A0309E-E7DE-4D0B-ABFA-B1000F3FA87A}" type="presParOf" srcId="{E7808E7F-B218-4928-829E-0E5BFBFC8848}" destId="{CB56695F-EFA4-4DB0-A45F-EBBB8729EE96}" srcOrd="2" destOrd="0" presId="urn:microsoft.com/office/officeart/2005/8/layout/vList5"/>
    <dgm:cxn modelId="{5506E7E8-8E47-479A-A2CA-B51E5958F6E7}" type="presParOf" srcId="{CB56695F-EFA4-4DB0-A45F-EBBB8729EE96}" destId="{790A23B5-DFD5-4602-A63E-CDB70808397A}" srcOrd="0" destOrd="0" presId="urn:microsoft.com/office/officeart/2005/8/layout/vList5"/>
    <dgm:cxn modelId="{FF487747-888A-49EB-B0FB-095084FE7A04}" type="presParOf" srcId="{E7808E7F-B218-4928-829E-0E5BFBFC8848}" destId="{50C30C35-82EA-4A5D-B6C9-B4B61F98C47B}" srcOrd="3" destOrd="0" presId="urn:microsoft.com/office/officeart/2005/8/layout/vList5"/>
    <dgm:cxn modelId="{D2CDAB99-3941-401D-865D-3A4884A5B2DF}" type="presParOf" srcId="{E7808E7F-B218-4928-829E-0E5BFBFC8848}" destId="{356AC168-300D-46CE-9E04-865206C5999C}" srcOrd="4" destOrd="0" presId="urn:microsoft.com/office/officeart/2005/8/layout/vList5"/>
    <dgm:cxn modelId="{BDF18A9D-EEAC-4581-A133-9847CEBA4D16}" type="presParOf" srcId="{356AC168-300D-46CE-9E04-865206C5999C}" destId="{4B281988-3266-42CE-9EA1-FE3AD026BA8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BD60A5-66A9-4863-B83E-8D43D3DD9347}"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1348B60C-76A9-4B5E-BECA-AF62AAE11104}">
      <dgm:prSet custT="1"/>
      <dgm:spPr/>
      <dgm:t>
        <a:bodyPr/>
        <a:lstStyle/>
        <a:p>
          <a:r>
            <a:rPr lang="en-US" sz="2000" b="1"/>
            <a:t>Nguyên </a:t>
          </a:r>
          <a:r>
            <a:rPr lang="en-US" sz="2000" b="1" err="1"/>
            <a:t>tắc</a:t>
          </a:r>
          <a:r>
            <a:rPr lang="en-US" sz="2000" b="1"/>
            <a:t> </a:t>
          </a:r>
          <a:r>
            <a:rPr lang="en-US" sz="2000" b="1" err="1"/>
            <a:t>điều</a:t>
          </a:r>
          <a:r>
            <a:rPr lang="en-US" sz="2000" b="1"/>
            <a:t> </a:t>
          </a:r>
          <a:r>
            <a:rPr lang="en-US" sz="2000" b="1" err="1"/>
            <a:t>trị</a:t>
          </a:r>
          <a:endParaRPr lang="en-US" sz="2000" b="1"/>
        </a:p>
      </dgm:t>
    </dgm:pt>
    <dgm:pt modelId="{B8AC58F4-352D-439E-A0D7-1076B3FFEED0}" type="parTrans" cxnId="{5032750E-CAFF-4319-AD1F-F0227A17015D}">
      <dgm:prSet/>
      <dgm:spPr/>
      <dgm:t>
        <a:bodyPr/>
        <a:lstStyle/>
        <a:p>
          <a:endParaRPr lang="en-US"/>
        </a:p>
      </dgm:t>
    </dgm:pt>
    <dgm:pt modelId="{825242E9-C7F0-469C-8E3B-A934C47B2359}" type="sibTrans" cxnId="{5032750E-CAFF-4319-AD1F-F0227A17015D}">
      <dgm:prSet/>
      <dgm:spPr/>
      <dgm:t>
        <a:bodyPr/>
        <a:lstStyle/>
        <a:p>
          <a:endParaRPr lang="en-US"/>
        </a:p>
      </dgm:t>
    </dgm:pt>
    <dgm:pt modelId="{719230AF-7EF8-4ED1-8D39-1BEACDFDE3A0}">
      <dgm:prSet custT="1"/>
      <dgm:spPr/>
      <dgm:t>
        <a:bodyPr/>
        <a:lstStyle/>
        <a:p>
          <a:pPr rtl="0"/>
          <a:r>
            <a:rPr lang="en-US" sz="2000" err="1"/>
            <a:t>Cắt</a:t>
          </a:r>
          <a:r>
            <a:rPr lang="en-US" sz="2000"/>
            <a:t> </a:t>
          </a:r>
          <a:r>
            <a:rPr lang="en-US" sz="2000" err="1"/>
            <a:t>bỏ</a:t>
          </a:r>
          <a:r>
            <a:rPr lang="en-US" sz="2000"/>
            <a:t> u + </a:t>
          </a:r>
          <a:r>
            <a:rPr lang="en-US" sz="2000" err="1"/>
            <a:t>một</a:t>
          </a:r>
          <a:r>
            <a:rPr lang="en-US" sz="2000"/>
            <a:t> </a:t>
          </a:r>
          <a:r>
            <a:rPr lang="en-US" sz="2000" err="1"/>
            <a:t>số</a:t>
          </a:r>
          <a:r>
            <a:rPr lang="en-US" sz="2000"/>
            <a:t> </a:t>
          </a:r>
          <a:r>
            <a:rPr lang="en-US" sz="2000" err="1"/>
            <a:t>mô</a:t>
          </a:r>
          <a:r>
            <a:rPr lang="en-US" sz="2000"/>
            <a:t> </a:t>
          </a:r>
          <a:r>
            <a:rPr lang="en-US" sz="2000" err="1"/>
            <a:t>lành</a:t>
          </a:r>
          <a:r>
            <a:rPr lang="en-US" sz="2000"/>
            <a:t> </a:t>
          </a:r>
          <a:r>
            <a:rPr lang="en-US" sz="2000" err="1"/>
            <a:t>trực</a:t>
          </a:r>
          <a:r>
            <a:rPr lang="en-US" sz="2000"/>
            <a:t> </a:t>
          </a:r>
          <a:r>
            <a:rPr lang="en-US" sz="2000" err="1"/>
            <a:t>tràng</a:t>
          </a:r>
          <a:r>
            <a:rPr lang="en-US" sz="2000"/>
            <a:t> </a:t>
          </a:r>
          <a:r>
            <a:rPr lang="en-US" sz="2000" err="1"/>
            <a:t>xung</a:t>
          </a:r>
          <a:r>
            <a:rPr lang="en-US" sz="2000"/>
            <a:t> </a:t>
          </a:r>
          <a:r>
            <a:rPr lang="en-US" sz="2000" err="1"/>
            <a:t>quanh</a:t>
          </a:r>
          <a:r>
            <a:rPr lang="en-US" sz="2000"/>
            <a:t> u</a:t>
          </a:r>
          <a:r>
            <a:rPr lang="en-US" sz="2000">
              <a:latin typeface="Calibri Light" panose="020F0302020204030204"/>
            </a:rPr>
            <a:t> </a:t>
          </a:r>
          <a:endParaRPr lang="en-US" sz="2000"/>
        </a:p>
      </dgm:t>
    </dgm:pt>
    <dgm:pt modelId="{09A0B03C-F845-4BD3-ABE5-8A80B298112C}" type="parTrans" cxnId="{E2586A5A-2838-4CF2-9E94-1718239D304C}">
      <dgm:prSet/>
      <dgm:spPr/>
      <dgm:t>
        <a:bodyPr/>
        <a:lstStyle/>
        <a:p>
          <a:endParaRPr lang="en-US"/>
        </a:p>
      </dgm:t>
    </dgm:pt>
    <dgm:pt modelId="{3456E9A4-C206-48A2-A6EA-A73AC51899B0}" type="sibTrans" cxnId="{E2586A5A-2838-4CF2-9E94-1718239D304C}">
      <dgm:prSet/>
      <dgm:spPr/>
      <dgm:t>
        <a:bodyPr/>
        <a:lstStyle/>
        <a:p>
          <a:endParaRPr lang="en-US"/>
        </a:p>
      </dgm:t>
    </dgm:pt>
    <dgm:pt modelId="{CF6853D6-E8E3-454A-9AD8-B4746740C982}">
      <dgm:prSet custT="1"/>
      <dgm:spPr/>
      <dgm:t>
        <a:bodyPr/>
        <a:lstStyle/>
        <a:p>
          <a:r>
            <a:rPr lang="en-US" sz="2000" b="1" err="1"/>
            <a:t>Chỉ</a:t>
          </a:r>
          <a:r>
            <a:rPr lang="en-US" sz="2000" b="1"/>
            <a:t> </a:t>
          </a:r>
          <a:r>
            <a:rPr lang="en-US" sz="2000" b="1" err="1"/>
            <a:t>định</a:t>
          </a:r>
          <a:endParaRPr lang="en-US" sz="2000" b="1"/>
        </a:p>
      </dgm:t>
    </dgm:pt>
    <dgm:pt modelId="{FCE455FE-F75A-4426-8B28-8F31790FE2A1}" type="parTrans" cxnId="{30604FC8-A3C1-48E3-9490-A44B511CB7E6}">
      <dgm:prSet/>
      <dgm:spPr/>
      <dgm:t>
        <a:bodyPr/>
        <a:lstStyle/>
        <a:p>
          <a:endParaRPr lang="en-US"/>
        </a:p>
      </dgm:t>
    </dgm:pt>
    <dgm:pt modelId="{E7994413-F219-4A42-A16D-61593D96E375}" type="sibTrans" cxnId="{30604FC8-A3C1-48E3-9490-A44B511CB7E6}">
      <dgm:prSet/>
      <dgm:spPr/>
      <dgm:t>
        <a:bodyPr/>
        <a:lstStyle/>
        <a:p>
          <a:endParaRPr lang="en-US"/>
        </a:p>
      </dgm:t>
    </dgm:pt>
    <dgm:pt modelId="{F61EA9E3-65C2-44CD-A5AE-3D9103EE15F7}">
      <dgm:prSet custT="1"/>
      <dgm:spPr/>
      <dgm:t>
        <a:bodyPr/>
        <a:lstStyle/>
        <a:p>
          <a:r>
            <a:rPr lang="en-US" sz="2000"/>
            <a:t>Grad 1, 2</a:t>
          </a:r>
        </a:p>
      </dgm:t>
    </dgm:pt>
    <dgm:pt modelId="{53E0527A-05F6-4E68-ABBD-54B4B3F566F2}" type="parTrans" cxnId="{4FF84214-50B4-4993-84B0-70FF362E6278}">
      <dgm:prSet/>
      <dgm:spPr/>
      <dgm:t>
        <a:bodyPr/>
        <a:lstStyle/>
        <a:p>
          <a:endParaRPr lang="en-US"/>
        </a:p>
      </dgm:t>
    </dgm:pt>
    <dgm:pt modelId="{FC7E2D93-D3E0-4559-91E4-072D7AC24E04}" type="sibTrans" cxnId="{4FF84214-50B4-4993-84B0-70FF362E6278}">
      <dgm:prSet/>
      <dgm:spPr/>
      <dgm:t>
        <a:bodyPr/>
        <a:lstStyle/>
        <a:p>
          <a:endParaRPr lang="en-US"/>
        </a:p>
      </dgm:t>
    </dgm:pt>
    <dgm:pt modelId="{27BBB18E-F1EC-42A8-8F83-FE17461C70F1}">
      <dgm:prSet custT="1"/>
      <dgm:spPr/>
      <dgm:t>
        <a:bodyPr/>
        <a:lstStyle/>
        <a:p>
          <a:r>
            <a:rPr lang="en-US" sz="2000"/>
            <a:t>T1, N0</a:t>
          </a:r>
        </a:p>
      </dgm:t>
    </dgm:pt>
    <dgm:pt modelId="{F2A1109F-89CA-49E2-A922-79BD5734AA89}" type="parTrans" cxnId="{D9F8975A-4FCF-435A-A6A6-DB05428B1424}">
      <dgm:prSet/>
      <dgm:spPr/>
      <dgm:t>
        <a:bodyPr/>
        <a:lstStyle/>
        <a:p>
          <a:endParaRPr lang="en-US"/>
        </a:p>
      </dgm:t>
    </dgm:pt>
    <dgm:pt modelId="{E237CC35-4D37-40CD-AF54-11E6B9FD5868}" type="sibTrans" cxnId="{D9F8975A-4FCF-435A-A6A6-DB05428B1424}">
      <dgm:prSet/>
      <dgm:spPr/>
      <dgm:t>
        <a:bodyPr/>
        <a:lstStyle/>
        <a:p>
          <a:endParaRPr lang="en-US"/>
        </a:p>
      </dgm:t>
    </dgm:pt>
    <dgm:pt modelId="{C892ED7A-2D4B-4313-BEC1-D7BAE6457620}">
      <dgm:prSet custT="1"/>
      <dgm:spPr/>
      <dgm:t>
        <a:bodyPr/>
        <a:lstStyle/>
        <a:p>
          <a:r>
            <a:rPr lang="en-US" sz="2000" err="1"/>
            <a:t>Không</a:t>
          </a:r>
          <a:r>
            <a:rPr lang="en-US" sz="2000"/>
            <a:t> </a:t>
          </a:r>
          <a:r>
            <a:rPr lang="en-US" sz="2000" err="1"/>
            <a:t>xâm</a:t>
          </a:r>
          <a:r>
            <a:rPr lang="en-US" sz="2000"/>
            <a:t> </a:t>
          </a:r>
          <a:r>
            <a:rPr lang="en-US" sz="2000" err="1"/>
            <a:t>lấn</a:t>
          </a:r>
          <a:r>
            <a:rPr lang="en-US" sz="2000"/>
            <a:t> </a:t>
          </a:r>
          <a:r>
            <a:rPr lang="en-US" sz="2000" err="1"/>
            <a:t>mạch</a:t>
          </a:r>
          <a:r>
            <a:rPr lang="en-US" sz="2000"/>
            <a:t> </a:t>
          </a:r>
          <a:r>
            <a:rPr lang="en-US" sz="2000" err="1"/>
            <a:t>máu</a:t>
          </a:r>
          <a:endParaRPr lang="en-US" sz="2000"/>
        </a:p>
      </dgm:t>
    </dgm:pt>
    <dgm:pt modelId="{3107A279-3731-4B4B-A7F6-C5D8FA87BB47}" type="parTrans" cxnId="{7008A32C-CFF3-4AE1-9CDD-9A18CB8BC8BD}">
      <dgm:prSet/>
      <dgm:spPr/>
      <dgm:t>
        <a:bodyPr/>
        <a:lstStyle/>
        <a:p>
          <a:endParaRPr lang="en-US"/>
        </a:p>
      </dgm:t>
    </dgm:pt>
    <dgm:pt modelId="{41B2A8D5-A153-4FE7-BD46-244BBFBFD6C7}" type="sibTrans" cxnId="{7008A32C-CFF3-4AE1-9CDD-9A18CB8BC8BD}">
      <dgm:prSet/>
      <dgm:spPr/>
      <dgm:t>
        <a:bodyPr/>
        <a:lstStyle/>
        <a:p>
          <a:endParaRPr lang="en-US"/>
        </a:p>
      </dgm:t>
    </dgm:pt>
    <dgm:pt modelId="{96CAB9BA-70CA-4128-B9C3-A0B16FF173DB}">
      <dgm:prSet custT="1"/>
      <dgm:spPr/>
      <dgm:t>
        <a:bodyPr/>
        <a:lstStyle/>
        <a:p>
          <a:r>
            <a:rPr lang="en-US" sz="2000" b="1"/>
            <a:t>Các PP </a:t>
          </a:r>
        </a:p>
      </dgm:t>
    </dgm:pt>
    <dgm:pt modelId="{642ADB5E-14A2-4299-A759-0C6AEB49211F}" type="parTrans" cxnId="{54FE73A6-41EE-46DF-9D09-AC10E14E1904}">
      <dgm:prSet/>
      <dgm:spPr/>
      <dgm:t>
        <a:bodyPr/>
        <a:lstStyle/>
        <a:p>
          <a:endParaRPr lang="en-US"/>
        </a:p>
      </dgm:t>
    </dgm:pt>
    <dgm:pt modelId="{AA225B66-B12C-450D-914B-E2B360F3D267}" type="sibTrans" cxnId="{54FE73A6-41EE-46DF-9D09-AC10E14E1904}">
      <dgm:prSet/>
      <dgm:spPr/>
      <dgm:t>
        <a:bodyPr/>
        <a:lstStyle/>
        <a:p>
          <a:endParaRPr lang="en-US"/>
        </a:p>
      </dgm:t>
    </dgm:pt>
    <dgm:pt modelId="{0E8812EA-CE7A-43DD-8AA4-ED0FE5644C35}">
      <dgm:prSet/>
      <dgm:spPr/>
      <dgm:t>
        <a:bodyPr/>
        <a:lstStyle/>
        <a:p>
          <a:r>
            <a:rPr lang="en-US" b="1" err="1"/>
            <a:t>Cắt</a:t>
          </a:r>
          <a:r>
            <a:rPr lang="en-US" b="1"/>
            <a:t> qua </a:t>
          </a:r>
          <a:r>
            <a:rPr lang="en-US" b="1" err="1"/>
            <a:t>nội</a:t>
          </a:r>
          <a:r>
            <a:rPr lang="en-US" b="1"/>
            <a:t> soi </a:t>
          </a:r>
          <a:r>
            <a:rPr lang="en-US" b="1" err="1"/>
            <a:t>tiêu</a:t>
          </a:r>
          <a:r>
            <a:rPr lang="en-US" b="1"/>
            <a:t> </a:t>
          </a:r>
          <a:r>
            <a:rPr lang="en-US" b="1" err="1"/>
            <a:t>hóa</a:t>
          </a:r>
          <a:r>
            <a:rPr lang="en-US"/>
            <a:t>: </a:t>
          </a:r>
          <a:r>
            <a:rPr lang="en-US" err="1"/>
            <a:t>cắt</a:t>
          </a:r>
          <a:r>
            <a:rPr lang="en-US"/>
            <a:t> Polyp, </a:t>
          </a:r>
          <a:r>
            <a:rPr lang="en-US" err="1"/>
            <a:t>cắt</a:t>
          </a:r>
          <a:r>
            <a:rPr lang="en-US"/>
            <a:t> </a:t>
          </a:r>
          <a:r>
            <a:rPr lang="en-US" err="1"/>
            <a:t>niêm</a:t>
          </a:r>
          <a:r>
            <a:rPr lang="en-US"/>
            <a:t> </a:t>
          </a:r>
          <a:r>
            <a:rPr lang="en-US" err="1"/>
            <a:t>mạc</a:t>
          </a:r>
          <a:r>
            <a:rPr lang="en-US"/>
            <a:t> (EMR), </a:t>
          </a:r>
          <a:r>
            <a:rPr lang="en-US" err="1"/>
            <a:t>cắt</a:t>
          </a:r>
          <a:r>
            <a:rPr lang="en-US"/>
            <a:t> </a:t>
          </a:r>
          <a:r>
            <a:rPr lang="en-US" err="1"/>
            <a:t>dưới</a:t>
          </a:r>
          <a:r>
            <a:rPr lang="en-US"/>
            <a:t> </a:t>
          </a:r>
          <a:r>
            <a:rPr lang="en-US" err="1"/>
            <a:t>niêm</a:t>
          </a:r>
          <a:r>
            <a:rPr lang="en-US"/>
            <a:t> </a:t>
          </a:r>
          <a:r>
            <a:rPr lang="en-US" err="1"/>
            <a:t>mạc</a:t>
          </a:r>
          <a:r>
            <a:rPr lang="en-US"/>
            <a:t> (ESD)</a:t>
          </a:r>
        </a:p>
      </dgm:t>
    </dgm:pt>
    <dgm:pt modelId="{5033C185-A9A4-4BBF-8E25-201918D250B1}" type="parTrans" cxnId="{E05D015D-1C50-4BA0-8E29-719B4A4454ED}">
      <dgm:prSet/>
      <dgm:spPr/>
      <dgm:t>
        <a:bodyPr/>
        <a:lstStyle/>
        <a:p>
          <a:endParaRPr lang="en-US"/>
        </a:p>
      </dgm:t>
    </dgm:pt>
    <dgm:pt modelId="{77AE42B5-5409-414E-A202-B80D088962A0}" type="sibTrans" cxnId="{E05D015D-1C50-4BA0-8E29-719B4A4454ED}">
      <dgm:prSet/>
      <dgm:spPr/>
      <dgm:t>
        <a:bodyPr/>
        <a:lstStyle/>
        <a:p>
          <a:endParaRPr lang="en-US"/>
        </a:p>
      </dgm:t>
    </dgm:pt>
    <dgm:pt modelId="{0154242D-2C0E-4616-805B-6AAA796C842D}">
      <dgm:prSet/>
      <dgm:spPr/>
      <dgm:t>
        <a:bodyPr/>
        <a:lstStyle/>
        <a:p>
          <a:r>
            <a:rPr lang="en-US" b="1" err="1"/>
            <a:t>Cắt</a:t>
          </a:r>
          <a:r>
            <a:rPr lang="en-US" b="1"/>
            <a:t> U qua </a:t>
          </a:r>
          <a:r>
            <a:rPr lang="en-US" b="1" err="1"/>
            <a:t>ngã</a:t>
          </a:r>
          <a:r>
            <a:rPr lang="en-US" b="1"/>
            <a:t> HM (TAE): </a:t>
          </a:r>
          <a:r>
            <a:rPr lang="en-US" err="1"/>
            <a:t>Fairve</a:t>
          </a:r>
          <a:endParaRPr lang="en-US"/>
        </a:p>
      </dgm:t>
    </dgm:pt>
    <dgm:pt modelId="{4B93566A-2CF2-452A-AA55-367BFCD6DB04}" type="parTrans" cxnId="{0F76258C-6BC3-4456-9A0D-90F2D0928338}">
      <dgm:prSet/>
      <dgm:spPr/>
      <dgm:t>
        <a:bodyPr/>
        <a:lstStyle/>
        <a:p>
          <a:endParaRPr lang="en-US"/>
        </a:p>
      </dgm:t>
    </dgm:pt>
    <dgm:pt modelId="{0686EFC6-8F81-4D24-928D-A180CC3FA357}" type="sibTrans" cxnId="{0F76258C-6BC3-4456-9A0D-90F2D0928338}">
      <dgm:prSet/>
      <dgm:spPr/>
      <dgm:t>
        <a:bodyPr/>
        <a:lstStyle/>
        <a:p>
          <a:endParaRPr lang="en-US"/>
        </a:p>
      </dgm:t>
    </dgm:pt>
    <dgm:pt modelId="{CF503560-0226-49D6-B7B1-CF78DEE406E1}">
      <dgm:prSet/>
      <dgm:spPr/>
      <dgm:t>
        <a:bodyPr/>
        <a:lstStyle/>
        <a:p>
          <a:r>
            <a:rPr lang="en-US" b="1" err="1"/>
            <a:t>Nhóm</a:t>
          </a:r>
          <a:r>
            <a:rPr lang="en-US" b="1"/>
            <a:t> PTNS </a:t>
          </a:r>
          <a:r>
            <a:rPr lang="en-US" b="1" err="1"/>
            <a:t>cắt</a:t>
          </a:r>
          <a:r>
            <a:rPr lang="en-US" b="1"/>
            <a:t> u qua </a:t>
          </a:r>
          <a:r>
            <a:rPr lang="en-US" b="1" err="1"/>
            <a:t>ngã</a:t>
          </a:r>
          <a:r>
            <a:rPr lang="en-US" b="1"/>
            <a:t> HM</a:t>
          </a:r>
          <a:r>
            <a:rPr lang="en-US"/>
            <a:t>: TEM</a:t>
          </a:r>
        </a:p>
      </dgm:t>
    </dgm:pt>
    <dgm:pt modelId="{05C0D598-0EAA-4CE7-BD87-F37935FC0BCA}" type="parTrans" cxnId="{072CE76E-2CDB-443B-8779-40DAEFAB6275}">
      <dgm:prSet/>
      <dgm:spPr/>
      <dgm:t>
        <a:bodyPr/>
        <a:lstStyle/>
        <a:p>
          <a:endParaRPr lang="en-US"/>
        </a:p>
      </dgm:t>
    </dgm:pt>
    <dgm:pt modelId="{AD5052F5-A755-4379-93CB-328EC120E969}" type="sibTrans" cxnId="{072CE76E-2CDB-443B-8779-40DAEFAB6275}">
      <dgm:prSet/>
      <dgm:spPr/>
      <dgm:t>
        <a:bodyPr/>
        <a:lstStyle/>
        <a:p>
          <a:endParaRPr lang="en-US"/>
        </a:p>
      </dgm:t>
    </dgm:pt>
    <dgm:pt modelId="{274441FB-EC62-4C1C-82E2-56D9F0C8C972}">
      <dgm:prSet/>
      <dgm:spPr/>
      <dgm:t>
        <a:bodyPr/>
        <a:lstStyle/>
        <a:p>
          <a:r>
            <a:rPr lang="en-US" b="1" err="1"/>
            <a:t>Nhóm</a:t>
          </a:r>
          <a:r>
            <a:rPr lang="en-US" b="1"/>
            <a:t> PT </a:t>
          </a:r>
          <a:r>
            <a:rPr lang="en-US" b="1" err="1"/>
            <a:t>cắt</a:t>
          </a:r>
          <a:r>
            <a:rPr lang="en-US" b="1"/>
            <a:t> </a:t>
          </a:r>
          <a:r>
            <a:rPr lang="en-US" b="1" err="1"/>
            <a:t>ngã</a:t>
          </a:r>
          <a:r>
            <a:rPr lang="en-US" b="1"/>
            <a:t> </a:t>
          </a:r>
          <a:r>
            <a:rPr lang="en-US" b="1" err="1"/>
            <a:t>sau</a:t>
          </a:r>
          <a:r>
            <a:rPr lang="en-US"/>
            <a:t>: Kraske, York-Mason </a:t>
          </a:r>
          <a:r>
            <a:rPr lang="en-US">
              <a:sym typeface="Wingdings" panose="05000000000000000000" pitchFamily="2" charset="2"/>
            </a:rPr>
            <a:t></a:t>
          </a:r>
          <a:r>
            <a:rPr lang="en-US"/>
            <a:t> </a:t>
          </a:r>
          <a:r>
            <a:rPr lang="en-US" err="1"/>
            <a:t>ít</a:t>
          </a:r>
          <a:r>
            <a:rPr lang="en-US"/>
            <a:t> </a:t>
          </a:r>
          <a:r>
            <a:rPr lang="en-US" err="1"/>
            <a:t>sử</a:t>
          </a:r>
          <a:r>
            <a:rPr lang="en-US"/>
            <a:t> </a:t>
          </a:r>
          <a:r>
            <a:rPr lang="en-US" err="1"/>
            <a:t>dụng</a:t>
          </a:r>
          <a:endParaRPr lang="en-US"/>
        </a:p>
      </dgm:t>
    </dgm:pt>
    <dgm:pt modelId="{86862CBF-A04B-4353-925A-4F922B3545B1}" type="parTrans" cxnId="{A5052059-9A76-4A44-A74C-6B36FE11174B}">
      <dgm:prSet/>
      <dgm:spPr/>
      <dgm:t>
        <a:bodyPr/>
        <a:lstStyle/>
        <a:p>
          <a:endParaRPr lang="en-US"/>
        </a:p>
      </dgm:t>
    </dgm:pt>
    <dgm:pt modelId="{3AB17C64-3688-43CD-89F9-E55515503340}" type="sibTrans" cxnId="{A5052059-9A76-4A44-A74C-6B36FE11174B}">
      <dgm:prSet/>
      <dgm:spPr/>
      <dgm:t>
        <a:bodyPr/>
        <a:lstStyle/>
        <a:p>
          <a:endParaRPr lang="en-US"/>
        </a:p>
      </dgm:t>
    </dgm:pt>
    <dgm:pt modelId="{8F9A72CB-27F9-49C6-85B3-C55A49BCB0ED}">
      <dgm:prSet custT="1"/>
      <dgm:spPr/>
      <dgm:t>
        <a:bodyPr/>
        <a:lstStyle/>
        <a:p>
          <a:pPr rtl="0"/>
          <a:r>
            <a:rPr lang="en-US" sz="2000" err="1"/>
            <a:t>Đặc</a:t>
          </a:r>
          <a:r>
            <a:rPr lang="en-US" sz="2000"/>
            <a:t> </a:t>
          </a:r>
          <a:r>
            <a:rPr lang="en-US" sz="2000" err="1"/>
            <a:t>điểm</a:t>
          </a:r>
          <a:r>
            <a:rPr lang="en-US" sz="2000"/>
            <a:t> u: U </a:t>
          </a:r>
          <a:r>
            <a:rPr lang="en-US" sz="2000" err="1"/>
            <a:t>thấp</a:t>
          </a:r>
          <a:r>
            <a:rPr lang="en-US" sz="2000"/>
            <a:t> (G-D),</a:t>
          </a:r>
          <a:r>
            <a:rPr lang="en-US" sz="2000">
              <a:latin typeface="Calibri Light" panose="020F0302020204030204"/>
            </a:rPr>
            <a:t> u</a:t>
          </a:r>
          <a:r>
            <a:rPr lang="en-US" sz="2000"/>
            <a:t> &lt;30% chu vi </a:t>
          </a:r>
          <a:r>
            <a:rPr lang="en-US" sz="2000" err="1"/>
            <a:t>ruột</a:t>
          </a:r>
          <a:r>
            <a:rPr lang="en-US" sz="2000"/>
            <a:t>, u &lt; 3cm, </a:t>
          </a:r>
          <a:r>
            <a:rPr lang="en-US" sz="2000" err="1"/>
            <a:t>diện</a:t>
          </a:r>
          <a:r>
            <a:rPr lang="en-US" sz="2000"/>
            <a:t> </a:t>
          </a:r>
          <a:r>
            <a:rPr lang="en-US" sz="2000" err="1"/>
            <a:t>cắt</a:t>
          </a:r>
          <a:r>
            <a:rPr lang="en-US" sz="2000"/>
            <a:t> &gt; 2mm, di </a:t>
          </a:r>
          <a:r>
            <a:rPr lang="en-US" sz="2000" err="1"/>
            <a:t>động</a:t>
          </a:r>
          <a:endParaRPr lang="en-US" sz="2000"/>
        </a:p>
      </dgm:t>
    </dgm:pt>
    <dgm:pt modelId="{C1FB3D39-7ABC-408E-A0F0-755C48231352}" type="parTrans" cxnId="{8C327CFC-EA72-A84D-9EC0-119083AE2A0B}">
      <dgm:prSet/>
      <dgm:spPr/>
    </dgm:pt>
    <dgm:pt modelId="{87ACDD10-9C1C-4F0A-A8B3-205B069C6FA2}" type="sibTrans" cxnId="{8C327CFC-EA72-A84D-9EC0-119083AE2A0B}">
      <dgm:prSet/>
      <dgm:spPr/>
    </dgm:pt>
    <dgm:pt modelId="{0F2955F0-A650-4A85-AB90-8B6055CE655F}" type="pres">
      <dgm:prSet presAssocID="{1EBD60A5-66A9-4863-B83E-8D43D3DD9347}" presName="Name0" presStyleCnt="0">
        <dgm:presLayoutVars>
          <dgm:dir/>
          <dgm:animLvl val="lvl"/>
          <dgm:resizeHandles val="exact"/>
        </dgm:presLayoutVars>
      </dgm:prSet>
      <dgm:spPr/>
    </dgm:pt>
    <dgm:pt modelId="{D6CA4D9B-DCF0-4429-B873-1C9D4557782D}" type="pres">
      <dgm:prSet presAssocID="{1348B60C-76A9-4B5E-BECA-AF62AAE11104}" presName="composite" presStyleCnt="0"/>
      <dgm:spPr/>
    </dgm:pt>
    <dgm:pt modelId="{A50CD7C0-5995-4481-AFC0-4C7A3A809053}" type="pres">
      <dgm:prSet presAssocID="{1348B60C-76A9-4B5E-BECA-AF62AAE11104}" presName="parTx" presStyleLbl="alignNode1" presStyleIdx="0" presStyleCnt="3">
        <dgm:presLayoutVars>
          <dgm:chMax val="0"/>
          <dgm:chPref val="0"/>
          <dgm:bulletEnabled val="1"/>
        </dgm:presLayoutVars>
      </dgm:prSet>
      <dgm:spPr/>
    </dgm:pt>
    <dgm:pt modelId="{9789AFF3-E9B8-46CD-AFFE-207632461916}" type="pres">
      <dgm:prSet presAssocID="{1348B60C-76A9-4B5E-BECA-AF62AAE11104}" presName="desTx" presStyleLbl="alignAccFollowNode1" presStyleIdx="0" presStyleCnt="3">
        <dgm:presLayoutVars>
          <dgm:bulletEnabled val="1"/>
        </dgm:presLayoutVars>
      </dgm:prSet>
      <dgm:spPr/>
    </dgm:pt>
    <dgm:pt modelId="{9C443726-27BE-454A-8172-753BD9968ADA}" type="pres">
      <dgm:prSet presAssocID="{825242E9-C7F0-469C-8E3B-A934C47B2359}" presName="space" presStyleCnt="0"/>
      <dgm:spPr/>
    </dgm:pt>
    <dgm:pt modelId="{C169465A-64CF-47CB-974D-9D8F8CEC4109}" type="pres">
      <dgm:prSet presAssocID="{CF6853D6-E8E3-454A-9AD8-B4746740C982}" presName="composite" presStyleCnt="0"/>
      <dgm:spPr/>
    </dgm:pt>
    <dgm:pt modelId="{6D9D65CA-320F-43B9-A463-9CAF0F539C52}" type="pres">
      <dgm:prSet presAssocID="{CF6853D6-E8E3-454A-9AD8-B4746740C982}" presName="parTx" presStyleLbl="alignNode1" presStyleIdx="1" presStyleCnt="3">
        <dgm:presLayoutVars>
          <dgm:chMax val="0"/>
          <dgm:chPref val="0"/>
          <dgm:bulletEnabled val="1"/>
        </dgm:presLayoutVars>
      </dgm:prSet>
      <dgm:spPr/>
    </dgm:pt>
    <dgm:pt modelId="{BB3EEF9F-1478-4806-9B7C-C0E19CF0E5CA}" type="pres">
      <dgm:prSet presAssocID="{CF6853D6-E8E3-454A-9AD8-B4746740C982}" presName="desTx" presStyleLbl="alignAccFollowNode1" presStyleIdx="1" presStyleCnt="3">
        <dgm:presLayoutVars>
          <dgm:bulletEnabled val="1"/>
        </dgm:presLayoutVars>
      </dgm:prSet>
      <dgm:spPr/>
    </dgm:pt>
    <dgm:pt modelId="{8ADFF6A9-A6A3-4806-86E4-92A529025637}" type="pres">
      <dgm:prSet presAssocID="{E7994413-F219-4A42-A16D-61593D96E375}" presName="space" presStyleCnt="0"/>
      <dgm:spPr/>
    </dgm:pt>
    <dgm:pt modelId="{DEDC2AA3-3054-41CA-A353-3DF1D531168E}" type="pres">
      <dgm:prSet presAssocID="{96CAB9BA-70CA-4128-B9C3-A0B16FF173DB}" presName="composite" presStyleCnt="0"/>
      <dgm:spPr/>
    </dgm:pt>
    <dgm:pt modelId="{DFAE848D-6FD2-4C01-90D0-F5C82A34BADB}" type="pres">
      <dgm:prSet presAssocID="{96CAB9BA-70CA-4128-B9C3-A0B16FF173DB}" presName="parTx" presStyleLbl="alignNode1" presStyleIdx="2" presStyleCnt="3">
        <dgm:presLayoutVars>
          <dgm:chMax val="0"/>
          <dgm:chPref val="0"/>
          <dgm:bulletEnabled val="1"/>
        </dgm:presLayoutVars>
      </dgm:prSet>
      <dgm:spPr/>
    </dgm:pt>
    <dgm:pt modelId="{E7E8FE9D-F9DF-4A3E-935F-D6EA412B1675}" type="pres">
      <dgm:prSet presAssocID="{96CAB9BA-70CA-4128-B9C3-A0B16FF173DB}" presName="desTx" presStyleLbl="alignAccFollowNode1" presStyleIdx="2" presStyleCnt="3">
        <dgm:presLayoutVars>
          <dgm:bulletEnabled val="1"/>
        </dgm:presLayoutVars>
      </dgm:prSet>
      <dgm:spPr/>
    </dgm:pt>
  </dgm:ptLst>
  <dgm:cxnLst>
    <dgm:cxn modelId="{5032750E-CAFF-4319-AD1F-F0227A17015D}" srcId="{1EBD60A5-66A9-4863-B83E-8D43D3DD9347}" destId="{1348B60C-76A9-4B5E-BECA-AF62AAE11104}" srcOrd="0" destOrd="0" parTransId="{B8AC58F4-352D-439E-A0D7-1076B3FFEED0}" sibTransId="{825242E9-C7F0-469C-8E3B-A934C47B2359}"/>
    <dgm:cxn modelId="{4FF84214-50B4-4993-84B0-70FF362E6278}" srcId="{CF6853D6-E8E3-454A-9AD8-B4746740C982}" destId="{F61EA9E3-65C2-44CD-A5AE-3D9103EE15F7}" srcOrd="1" destOrd="0" parTransId="{53E0527A-05F6-4E68-ABBD-54B4B3F566F2}" sibTransId="{FC7E2D93-D3E0-4559-91E4-072D7AC24E04}"/>
    <dgm:cxn modelId="{7008A32C-CFF3-4AE1-9CDD-9A18CB8BC8BD}" srcId="{CF6853D6-E8E3-454A-9AD8-B4746740C982}" destId="{C892ED7A-2D4B-4313-BEC1-D7BAE6457620}" srcOrd="3" destOrd="0" parTransId="{3107A279-3731-4B4B-A7F6-C5D8FA87BB47}" sibTransId="{41B2A8D5-A153-4FE7-BD46-244BBFBFD6C7}"/>
    <dgm:cxn modelId="{A16CA634-AB68-6240-AFC5-50CEA1EC0817}" type="presOf" srcId="{719230AF-7EF8-4ED1-8D39-1BEACDFDE3A0}" destId="{9789AFF3-E9B8-46CD-AFFE-207632461916}" srcOrd="0" destOrd="0" presId="urn:microsoft.com/office/officeart/2005/8/layout/hList1"/>
    <dgm:cxn modelId="{3F1CAE34-531F-604D-BD2C-8AD46CFC7F92}" type="presOf" srcId="{0154242D-2C0E-4616-805B-6AAA796C842D}" destId="{E7E8FE9D-F9DF-4A3E-935F-D6EA412B1675}" srcOrd="0" destOrd="1" presId="urn:microsoft.com/office/officeart/2005/8/layout/hList1"/>
    <dgm:cxn modelId="{0E465239-01A0-EA47-A114-22D568B158F1}" type="presOf" srcId="{27BBB18E-F1EC-42A8-8F83-FE17461C70F1}" destId="{BB3EEF9F-1478-4806-9B7C-C0E19CF0E5CA}" srcOrd="0" destOrd="2" presId="urn:microsoft.com/office/officeart/2005/8/layout/hList1"/>
    <dgm:cxn modelId="{683F9E3F-ADEF-D14D-AB82-DF39E4AD6A68}" type="presOf" srcId="{CF6853D6-E8E3-454A-9AD8-B4746740C982}" destId="{6D9D65CA-320F-43B9-A463-9CAF0F539C52}" srcOrd="0" destOrd="0" presId="urn:microsoft.com/office/officeart/2005/8/layout/hList1"/>
    <dgm:cxn modelId="{E05D015D-1C50-4BA0-8E29-719B4A4454ED}" srcId="{96CAB9BA-70CA-4128-B9C3-A0B16FF173DB}" destId="{0E8812EA-CE7A-43DD-8AA4-ED0FE5644C35}" srcOrd="0" destOrd="0" parTransId="{5033C185-A9A4-4BBF-8E25-201918D250B1}" sibTransId="{77AE42B5-5409-414E-A202-B80D088962A0}"/>
    <dgm:cxn modelId="{072CE76E-2CDB-443B-8779-40DAEFAB6275}" srcId="{96CAB9BA-70CA-4128-B9C3-A0B16FF173DB}" destId="{CF503560-0226-49D6-B7B1-CF78DEE406E1}" srcOrd="2" destOrd="0" parTransId="{05C0D598-0EAA-4CE7-BD87-F37935FC0BCA}" sibTransId="{AD5052F5-A755-4379-93CB-328EC120E969}"/>
    <dgm:cxn modelId="{2617C753-BB59-0740-B114-AEA4A08BD7AF}" type="presOf" srcId="{F61EA9E3-65C2-44CD-A5AE-3D9103EE15F7}" destId="{BB3EEF9F-1478-4806-9B7C-C0E19CF0E5CA}" srcOrd="0" destOrd="1" presId="urn:microsoft.com/office/officeart/2005/8/layout/hList1"/>
    <dgm:cxn modelId="{A5052059-9A76-4A44-A74C-6B36FE11174B}" srcId="{96CAB9BA-70CA-4128-B9C3-A0B16FF173DB}" destId="{274441FB-EC62-4C1C-82E2-56D9F0C8C972}" srcOrd="3" destOrd="0" parTransId="{86862CBF-A04B-4353-925A-4F922B3545B1}" sibTransId="{3AB17C64-3688-43CD-89F9-E55515503340}"/>
    <dgm:cxn modelId="{E2586A5A-2838-4CF2-9E94-1718239D304C}" srcId="{1348B60C-76A9-4B5E-BECA-AF62AAE11104}" destId="{719230AF-7EF8-4ED1-8D39-1BEACDFDE3A0}" srcOrd="0" destOrd="0" parTransId="{09A0B03C-F845-4BD3-ABE5-8A80B298112C}" sibTransId="{3456E9A4-C206-48A2-A6EA-A73AC51899B0}"/>
    <dgm:cxn modelId="{D9F8975A-4FCF-435A-A6A6-DB05428B1424}" srcId="{CF6853D6-E8E3-454A-9AD8-B4746740C982}" destId="{27BBB18E-F1EC-42A8-8F83-FE17461C70F1}" srcOrd="2" destOrd="0" parTransId="{F2A1109F-89CA-49E2-A922-79BD5734AA89}" sibTransId="{E237CC35-4D37-40CD-AF54-11E6B9FD5868}"/>
    <dgm:cxn modelId="{5DD01182-C544-DD41-9C86-E15379EFF62E}" type="presOf" srcId="{C892ED7A-2D4B-4313-BEC1-D7BAE6457620}" destId="{BB3EEF9F-1478-4806-9B7C-C0E19CF0E5CA}" srcOrd="0" destOrd="3" presId="urn:microsoft.com/office/officeart/2005/8/layout/hList1"/>
    <dgm:cxn modelId="{0F76258C-6BC3-4456-9A0D-90F2D0928338}" srcId="{96CAB9BA-70CA-4128-B9C3-A0B16FF173DB}" destId="{0154242D-2C0E-4616-805B-6AAA796C842D}" srcOrd="1" destOrd="0" parTransId="{4B93566A-2CF2-452A-AA55-367BFCD6DB04}" sibTransId="{0686EFC6-8F81-4D24-928D-A180CC3FA357}"/>
    <dgm:cxn modelId="{8C463790-E2E1-1F41-867A-7D55F60758A2}" type="presOf" srcId="{1348B60C-76A9-4B5E-BECA-AF62AAE11104}" destId="{A50CD7C0-5995-4481-AFC0-4C7A3A809053}" srcOrd="0" destOrd="0" presId="urn:microsoft.com/office/officeart/2005/8/layout/hList1"/>
    <dgm:cxn modelId="{C742CF98-E085-4048-9F2F-A031441952B3}" type="presOf" srcId="{274441FB-EC62-4C1C-82E2-56D9F0C8C972}" destId="{E7E8FE9D-F9DF-4A3E-935F-D6EA412B1675}" srcOrd="0" destOrd="3" presId="urn:microsoft.com/office/officeart/2005/8/layout/hList1"/>
    <dgm:cxn modelId="{54FE73A6-41EE-46DF-9D09-AC10E14E1904}" srcId="{1EBD60A5-66A9-4863-B83E-8D43D3DD9347}" destId="{96CAB9BA-70CA-4128-B9C3-A0B16FF173DB}" srcOrd="2" destOrd="0" parTransId="{642ADB5E-14A2-4299-A759-0C6AEB49211F}" sibTransId="{AA225B66-B12C-450D-914B-E2B360F3D267}"/>
    <dgm:cxn modelId="{5B297BBC-705E-4B07-9784-AE03F5554EFB}" type="presOf" srcId="{1EBD60A5-66A9-4863-B83E-8D43D3DD9347}" destId="{0F2955F0-A650-4A85-AB90-8B6055CE655F}" srcOrd="0" destOrd="0" presId="urn:microsoft.com/office/officeart/2005/8/layout/hList1"/>
    <dgm:cxn modelId="{932C71BF-D441-3149-9CAF-7A14D29827E0}" type="presOf" srcId="{96CAB9BA-70CA-4128-B9C3-A0B16FF173DB}" destId="{DFAE848D-6FD2-4C01-90D0-F5C82A34BADB}" srcOrd="0" destOrd="0" presId="urn:microsoft.com/office/officeart/2005/8/layout/hList1"/>
    <dgm:cxn modelId="{30604FC8-A3C1-48E3-9490-A44B511CB7E6}" srcId="{1EBD60A5-66A9-4863-B83E-8D43D3DD9347}" destId="{CF6853D6-E8E3-454A-9AD8-B4746740C982}" srcOrd="1" destOrd="0" parTransId="{FCE455FE-F75A-4426-8B28-8F31790FE2A1}" sibTransId="{E7994413-F219-4A42-A16D-61593D96E375}"/>
    <dgm:cxn modelId="{94DB98CC-FC39-2E4C-9700-9432BA0644B9}" type="presOf" srcId="{8F9A72CB-27F9-49C6-85B3-C55A49BCB0ED}" destId="{BB3EEF9F-1478-4806-9B7C-C0E19CF0E5CA}" srcOrd="0" destOrd="0" presId="urn:microsoft.com/office/officeart/2005/8/layout/hList1"/>
    <dgm:cxn modelId="{13CF7DF8-C9DE-6347-B767-48462EA7A63B}" type="presOf" srcId="{0E8812EA-CE7A-43DD-8AA4-ED0FE5644C35}" destId="{E7E8FE9D-F9DF-4A3E-935F-D6EA412B1675}" srcOrd="0" destOrd="0" presId="urn:microsoft.com/office/officeart/2005/8/layout/hList1"/>
    <dgm:cxn modelId="{8C327CFC-EA72-A84D-9EC0-119083AE2A0B}" srcId="{CF6853D6-E8E3-454A-9AD8-B4746740C982}" destId="{8F9A72CB-27F9-49C6-85B3-C55A49BCB0ED}" srcOrd="0" destOrd="0" parTransId="{C1FB3D39-7ABC-408E-A0F0-755C48231352}" sibTransId="{87ACDD10-9C1C-4F0A-A8B3-205B069C6FA2}"/>
    <dgm:cxn modelId="{698BF1FD-0003-1D46-8EA2-7641A4886CEE}" type="presOf" srcId="{CF503560-0226-49D6-B7B1-CF78DEE406E1}" destId="{E7E8FE9D-F9DF-4A3E-935F-D6EA412B1675}" srcOrd="0" destOrd="2" presId="urn:microsoft.com/office/officeart/2005/8/layout/hList1"/>
    <dgm:cxn modelId="{4251212F-3C76-7E4D-ADE8-ADF1585235E7}" type="presParOf" srcId="{0F2955F0-A650-4A85-AB90-8B6055CE655F}" destId="{D6CA4D9B-DCF0-4429-B873-1C9D4557782D}" srcOrd="0" destOrd="0" presId="urn:microsoft.com/office/officeart/2005/8/layout/hList1"/>
    <dgm:cxn modelId="{5A91B3C1-1B0B-3F42-8998-6C0E94DA4F0F}" type="presParOf" srcId="{D6CA4D9B-DCF0-4429-B873-1C9D4557782D}" destId="{A50CD7C0-5995-4481-AFC0-4C7A3A809053}" srcOrd="0" destOrd="0" presId="urn:microsoft.com/office/officeart/2005/8/layout/hList1"/>
    <dgm:cxn modelId="{30F713E8-D490-C244-813C-0AD9F8A47B83}" type="presParOf" srcId="{D6CA4D9B-DCF0-4429-B873-1C9D4557782D}" destId="{9789AFF3-E9B8-46CD-AFFE-207632461916}" srcOrd="1" destOrd="0" presId="urn:microsoft.com/office/officeart/2005/8/layout/hList1"/>
    <dgm:cxn modelId="{CC3096D2-0D6D-1440-A794-DEFEE0DF1EEF}" type="presParOf" srcId="{0F2955F0-A650-4A85-AB90-8B6055CE655F}" destId="{9C443726-27BE-454A-8172-753BD9968ADA}" srcOrd="1" destOrd="0" presId="urn:microsoft.com/office/officeart/2005/8/layout/hList1"/>
    <dgm:cxn modelId="{94C462BA-9BE5-F645-9A7D-3633981239F9}" type="presParOf" srcId="{0F2955F0-A650-4A85-AB90-8B6055CE655F}" destId="{C169465A-64CF-47CB-974D-9D8F8CEC4109}" srcOrd="2" destOrd="0" presId="urn:microsoft.com/office/officeart/2005/8/layout/hList1"/>
    <dgm:cxn modelId="{A358675A-C445-0145-A2B5-A0F8FDFE6DEA}" type="presParOf" srcId="{C169465A-64CF-47CB-974D-9D8F8CEC4109}" destId="{6D9D65CA-320F-43B9-A463-9CAF0F539C52}" srcOrd="0" destOrd="0" presId="urn:microsoft.com/office/officeart/2005/8/layout/hList1"/>
    <dgm:cxn modelId="{AC277966-3AD5-6343-8B3C-7FA7B505EA8A}" type="presParOf" srcId="{C169465A-64CF-47CB-974D-9D8F8CEC4109}" destId="{BB3EEF9F-1478-4806-9B7C-C0E19CF0E5CA}" srcOrd="1" destOrd="0" presId="urn:microsoft.com/office/officeart/2005/8/layout/hList1"/>
    <dgm:cxn modelId="{551B6733-7D90-1442-BF05-A5C6DDAD4390}" type="presParOf" srcId="{0F2955F0-A650-4A85-AB90-8B6055CE655F}" destId="{8ADFF6A9-A6A3-4806-86E4-92A529025637}" srcOrd="3" destOrd="0" presId="urn:microsoft.com/office/officeart/2005/8/layout/hList1"/>
    <dgm:cxn modelId="{95AA9A66-F818-014E-B3DF-31C5B4EBA5ED}" type="presParOf" srcId="{0F2955F0-A650-4A85-AB90-8B6055CE655F}" destId="{DEDC2AA3-3054-41CA-A353-3DF1D531168E}" srcOrd="4" destOrd="0" presId="urn:microsoft.com/office/officeart/2005/8/layout/hList1"/>
    <dgm:cxn modelId="{13E25A8A-984D-5746-8E3D-40C050470FE5}" type="presParOf" srcId="{DEDC2AA3-3054-41CA-A353-3DF1D531168E}" destId="{DFAE848D-6FD2-4C01-90D0-F5C82A34BADB}" srcOrd="0" destOrd="0" presId="urn:microsoft.com/office/officeart/2005/8/layout/hList1"/>
    <dgm:cxn modelId="{5BE7AD7F-2366-9E4B-91DE-A613B950213B}" type="presParOf" srcId="{DEDC2AA3-3054-41CA-A353-3DF1D531168E}" destId="{E7E8FE9D-F9DF-4A3E-935F-D6EA412B167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93559-6D34-45CF-8C51-E0E590C96E6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F3EF877-C00A-4BDB-806C-7E0AEEA5B139}">
      <dgm:prSet/>
      <dgm:spPr/>
      <dgm:t>
        <a:bodyPr/>
        <a:lstStyle/>
        <a:p>
          <a:r>
            <a:rPr lang="vi-VN"/>
            <a:t>Chảy máu sau mổ</a:t>
          </a:r>
          <a:endParaRPr lang="en-US"/>
        </a:p>
      </dgm:t>
    </dgm:pt>
    <dgm:pt modelId="{77D7A4FF-55EF-47D4-A2F4-E5CD93790DFC}" type="parTrans" cxnId="{9D055253-E237-42CA-A057-C47E163DDF2E}">
      <dgm:prSet/>
      <dgm:spPr/>
      <dgm:t>
        <a:bodyPr/>
        <a:lstStyle/>
        <a:p>
          <a:endParaRPr lang="en-US"/>
        </a:p>
      </dgm:t>
    </dgm:pt>
    <dgm:pt modelId="{3EBE94F7-6554-465B-8CC3-2BF3283E6DCD}" type="sibTrans" cxnId="{9D055253-E237-42CA-A057-C47E163DDF2E}">
      <dgm:prSet/>
      <dgm:spPr/>
      <dgm:t>
        <a:bodyPr/>
        <a:lstStyle/>
        <a:p>
          <a:endParaRPr lang="en-US"/>
        </a:p>
      </dgm:t>
    </dgm:pt>
    <dgm:pt modelId="{440BB655-4BC4-40E1-ABE3-48796633FA25}">
      <dgm:prSet/>
      <dgm:spPr/>
      <dgm:t>
        <a:bodyPr/>
        <a:lstStyle/>
        <a:p>
          <a:r>
            <a:rPr lang="en-US"/>
            <a:t>Nhiễm trùng vết mổ</a:t>
          </a:r>
        </a:p>
      </dgm:t>
    </dgm:pt>
    <dgm:pt modelId="{C849DE9E-1D88-41CF-BA5A-79E1C038FED5}" type="parTrans" cxnId="{A7D0B840-412F-4DC1-9E8C-FF016CBBCDB9}">
      <dgm:prSet/>
      <dgm:spPr/>
      <dgm:t>
        <a:bodyPr/>
        <a:lstStyle/>
        <a:p>
          <a:endParaRPr lang="en-US"/>
        </a:p>
      </dgm:t>
    </dgm:pt>
    <dgm:pt modelId="{66BCDE8A-F660-4B9D-8689-F8B02A6D1082}" type="sibTrans" cxnId="{A7D0B840-412F-4DC1-9E8C-FF016CBBCDB9}">
      <dgm:prSet/>
      <dgm:spPr/>
      <dgm:t>
        <a:bodyPr/>
        <a:lstStyle/>
        <a:p>
          <a:endParaRPr lang="en-US"/>
        </a:p>
      </dgm:t>
    </dgm:pt>
    <dgm:pt modelId="{4A8F11B2-A530-4697-8DF4-3F1723DF9B9C}">
      <dgm:prSet/>
      <dgm:spPr/>
      <dgm:t>
        <a:bodyPr/>
        <a:lstStyle/>
        <a:p>
          <a:r>
            <a:rPr lang="vi-VN"/>
            <a:t>Bục miệng nối</a:t>
          </a:r>
          <a:endParaRPr lang="en-US"/>
        </a:p>
      </dgm:t>
    </dgm:pt>
    <dgm:pt modelId="{B84D2691-AE97-42C3-B646-5FB47E6299C0}" type="parTrans" cxnId="{7B477B30-3066-4F59-878D-461E501400B9}">
      <dgm:prSet/>
      <dgm:spPr/>
      <dgm:t>
        <a:bodyPr/>
        <a:lstStyle/>
        <a:p>
          <a:endParaRPr lang="en-US"/>
        </a:p>
      </dgm:t>
    </dgm:pt>
    <dgm:pt modelId="{D27B0049-012D-4EC1-B30F-C84765F1AE28}" type="sibTrans" cxnId="{7B477B30-3066-4F59-878D-461E501400B9}">
      <dgm:prSet/>
      <dgm:spPr/>
      <dgm:t>
        <a:bodyPr/>
        <a:lstStyle/>
        <a:p>
          <a:endParaRPr lang="en-US"/>
        </a:p>
      </dgm:t>
    </dgm:pt>
    <dgm:pt modelId="{97984A5F-4095-445E-86AC-FA3430122498}">
      <dgm:prSet/>
      <dgm:spPr/>
      <dgm:t>
        <a:bodyPr/>
        <a:lstStyle/>
        <a:p>
          <a:r>
            <a:rPr lang="vi-VN"/>
            <a:t>Biến chứng do làm HMNT</a:t>
          </a:r>
          <a:endParaRPr lang="en-US"/>
        </a:p>
      </dgm:t>
    </dgm:pt>
    <dgm:pt modelId="{4A53903E-16DF-4096-8DBC-D3212439CF7C}" type="parTrans" cxnId="{31DE6298-31AF-435A-BEE4-A1494713DC6A}">
      <dgm:prSet/>
      <dgm:spPr/>
      <dgm:t>
        <a:bodyPr/>
        <a:lstStyle/>
        <a:p>
          <a:endParaRPr lang="en-US"/>
        </a:p>
      </dgm:t>
    </dgm:pt>
    <dgm:pt modelId="{6499D738-06BE-40E5-809A-831377ADB879}" type="sibTrans" cxnId="{31DE6298-31AF-435A-BEE4-A1494713DC6A}">
      <dgm:prSet/>
      <dgm:spPr/>
      <dgm:t>
        <a:bodyPr/>
        <a:lstStyle/>
        <a:p>
          <a:endParaRPr lang="en-US"/>
        </a:p>
      </dgm:t>
    </dgm:pt>
    <dgm:pt modelId="{95EE4E6B-C565-4608-BE57-2FCEB69B6D6D}" type="pres">
      <dgm:prSet presAssocID="{A7F93559-6D34-45CF-8C51-E0E590C96E6D}" presName="linear" presStyleCnt="0">
        <dgm:presLayoutVars>
          <dgm:dir/>
          <dgm:animLvl val="lvl"/>
          <dgm:resizeHandles val="exact"/>
        </dgm:presLayoutVars>
      </dgm:prSet>
      <dgm:spPr/>
    </dgm:pt>
    <dgm:pt modelId="{CB9C6ADD-34D8-4C49-A642-5156A6F4AC06}" type="pres">
      <dgm:prSet presAssocID="{7F3EF877-C00A-4BDB-806C-7E0AEEA5B139}" presName="parentLin" presStyleCnt="0"/>
      <dgm:spPr/>
    </dgm:pt>
    <dgm:pt modelId="{86F5B845-DA92-4105-B0D6-3DD712CE7066}" type="pres">
      <dgm:prSet presAssocID="{7F3EF877-C00A-4BDB-806C-7E0AEEA5B139}" presName="parentLeftMargin" presStyleLbl="node1" presStyleIdx="0" presStyleCnt="4"/>
      <dgm:spPr/>
    </dgm:pt>
    <dgm:pt modelId="{89585BC4-ED17-4B7A-9E7E-D0B99E2DFCF5}" type="pres">
      <dgm:prSet presAssocID="{7F3EF877-C00A-4BDB-806C-7E0AEEA5B139}" presName="parentText" presStyleLbl="node1" presStyleIdx="0" presStyleCnt="4">
        <dgm:presLayoutVars>
          <dgm:chMax val="0"/>
          <dgm:bulletEnabled val="1"/>
        </dgm:presLayoutVars>
      </dgm:prSet>
      <dgm:spPr/>
    </dgm:pt>
    <dgm:pt modelId="{04DE8A75-D6B9-4F4B-81D8-F345CB35FC39}" type="pres">
      <dgm:prSet presAssocID="{7F3EF877-C00A-4BDB-806C-7E0AEEA5B139}" presName="negativeSpace" presStyleCnt="0"/>
      <dgm:spPr/>
    </dgm:pt>
    <dgm:pt modelId="{12E02D93-30BA-4B2A-81D8-C703DD2565CA}" type="pres">
      <dgm:prSet presAssocID="{7F3EF877-C00A-4BDB-806C-7E0AEEA5B139}" presName="childText" presStyleLbl="conFgAcc1" presStyleIdx="0" presStyleCnt="4">
        <dgm:presLayoutVars>
          <dgm:bulletEnabled val="1"/>
        </dgm:presLayoutVars>
      </dgm:prSet>
      <dgm:spPr/>
    </dgm:pt>
    <dgm:pt modelId="{57A64675-DDF6-47CA-A90F-E049874ACE96}" type="pres">
      <dgm:prSet presAssocID="{3EBE94F7-6554-465B-8CC3-2BF3283E6DCD}" presName="spaceBetweenRectangles" presStyleCnt="0"/>
      <dgm:spPr/>
    </dgm:pt>
    <dgm:pt modelId="{E8EED148-E66A-4BE3-8A70-40612FA1D10C}" type="pres">
      <dgm:prSet presAssocID="{440BB655-4BC4-40E1-ABE3-48796633FA25}" presName="parentLin" presStyleCnt="0"/>
      <dgm:spPr/>
    </dgm:pt>
    <dgm:pt modelId="{FA320626-0403-4574-958B-559667AC8A58}" type="pres">
      <dgm:prSet presAssocID="{440BB655-4BC4-40E1-ABE3-48796633FA25}" presName="parentLeftMargin" presStyleLbl="node1" presStyleIdx="0" presStyleCnt="4"/>
      <dgm:spPr/>
    </dgm:pt>
    <dgm:pt modelId="{D93EFDDA-7A28-4C8D-99D4-7FDE199ECBF9}" type="pres">
      <dgm:prSet presAssocID="{440BB655-4BC4-40E1-ABE3-48796633FA25}" presName="parentText" presStyleLbl="node1" presStyleIdx="1" presStyleCnt="4">
        <dgm:presLayoutVars>
          <dgm:chMax val="0"/>
          <dgm:bulletEnabled val="1"/>
        </dgm:presLayoutVars>
      </dgm:prSet>
      <dgm:spPr/>
    </dgm:pt>
    <dgm:pt modelId="{977C8BDF-67B9-43AF-B215-43EF65AA4139}" type="pres">
      <dgm:prSet presAssocID="{440BB655-4BC4-40E1-ABE3-48796633FA25}" presName="negativeSpace" presStyleCnt="0"/>
      <dgm:spPr/>
    </dgm:pt>
    <dgm:pt modelId="{3F849E17-DDCA-495B-BEB7-E04651DF4D70}" type="pres">
      <dgm:prSet presAssocID="{440BB655-4BC4-40E1-ABE3-48796633FA25}" presName="childText" presStyleLbl="conFgAcc1" presStyleIdx="1" presStyleCnt="4">
        <dgm:presLayoutVars>
          <dgm:bulletEnabled val="1"/>
        </dgm:presLayoutVars>
      </dgm:prSet>
      <dgm:spPr/>
    </dgm:pt>
    <dgm:pt modelId="{1991B5DF-2C68-4B82-941C-1FB4E9FE6DF4}" type="pres">
      <dgm:prSet presAssocID="{66BCDE8A-F660-4B9D-8689-F8B02A6D1082}" presName="spaceBetweenRectangles" presStyleCnt="0"/>
      <dgm:spPr/>
    </dgm:pt>
    <dgm:pt modelId="{58CC225A-336A-45CF-803E-746B413D7D29}" type="pres">
      <dgm:prSet presAssocID="{4A8F11B2-A530-4697-8DF4-3F1723DF9B9C}" presName="parentLin" presStyleCnt="0"/>
      <dgm:spPr/>
    </dgm:pt>
    <dgm:pt modelId="{9A5BA72A-02D0-4413-9DA0-7A02C08043D4}" type="pres">
      <dgm:prSet presAssocID="{4A8F11B2-A530-4697-8DF4-3F1723DF9B9C}" presName="parentLeftMargin" presStyleLbl="node1" presStyleIdx="1" presStyleCnt="4"/>
      <dgm:spPr/>
    </dgm:pt>
    <dgm:pt modelId="{BD3BC12F-4A59-48B9-886A-4961DA47A592}" type="pres">
      <dgm:prSet presAssocID="{4A8F11B2-A530-4697-8DF4-3F1723DF9B9C}" presName="parentText" presStyleLbl="node1" presStyleIdx="2" presStyleCnt="4">
        <dgm:presLayoutVars>
          <dgm:chMax val="0"/>
          <dgm:bulletEnabled val="1"/>
        </dgm:presLayoutVars>
      </dgm:prSet>
      <dgm:spPr/>
    </dgm:pt>
    <dgm:pt modelId="{EDF06BB4-0F77-426C-84CB-1C794C2C73EE}" type="pres">
      <dgm:prSet presAssocID="{4A8F11B2-A530-4697-8DF4-3F1723DF9B9C}" presName="negativeSpace" presStyleCnt="0"/>
      <dgm:spPr/>
    </dgm:pt>
    <dgm:pt modelId="{CE0947EF-83F3-4632-BD42-5AF2D52E594F}" type="pres">
      <dgm:prSet presAssocID="{4A8F11B2-A530-4697-8DF4-3F1723DF9B9C}" presName="childText" presStyleLbl="conFgAcc1" presStyleIdx="2" presStyleCnt="4">
        <dgm:presLayoutVars>
          <dgm:bulletEnabled val="1"/>
        </dgm:presLayoutVars>
      </dgm:prSet>
      <dgm:spPr/>
    </dgm:pt>
    <dgm:pt modelId="{50E8A129-72D5-4E57-8450-0A4E3161233A}" type="pres">
      <dgm:prSet presAssocID="{D27B0049-012D-4EC1-B30F-C84765F1AE28}" presName="spaceBetweenRectangles" presStyleCnt="0"/>
      <dgm:spPr/>
    </dgm:pt>
    <dgm:pt modelId="{0B5AEAEC-CE0F-48DD-88E2-4E723B3243F8}" type="pres">
      <dgm:prSet presAssocID="{97984A5F-4095-445E-86AC-FA3430122498}" presName="parentLin" presStyleCnt="0"/>
      <dgm:spPr/>
    </dgm:pt>
    <dgm:pt modelId="{D36CEA97-C19D-498A-9335-5AB6BB9DF67B}" type="pres">
      <dgm:prSet presAssocID="{97984A5F-4095-445E-86AC-FA3430122498}" presName="parentLeftMargin" presStyleLbl="node1" presStyleIdx="2" presStyleCnt="4"/>
      <dgm:spPr/>
    </dgm:pt>
    <dgm:pt modelId="{5FAE15A1-4D24-4098-B306-82095DD48832}" type="pres">
      <dgm:prSet presAssocID="{97984A5F-4095-445E-86AC-FA3430122498}" presName="parentText" presStyleLbl="node1" presStyleIdx="3" presStyleCnt="4">
        <dgm:presLayoutVars>
          <dgm:chMax val="0"/>
          <dgm:bulletEnabled val="1"/>
        </dgm:presLayoutVars>
      </dgm:prSet>
      <dgm:spPr/>
    </dgm:pt>
    <dgm:pt modelId="{39A32F53-ECF7-48D4-85ED-656F49C74C09}" type="pres">
      <dgm:prSet presAssocID="{97984A5F-4095-445E-86AC-FA3430122498}" presName="negativeSpace" presStyleCnt="0"/>
      <dgm:spPr/>
    </dgm:pt>
    <dgm:pt modelId="{49122360-4C93-4405-A96E-7A13472D9076}" type="pres">
      <dgm:prSet presAssocID="{97984A5F-4095-445E-86AC-FA3430122498}" presName="childText" presStyleLbl="conFgAcc1" presStyleIdx="3" presStyleCnt="4">
        <dgm:presLayoutVars>
          <dgm:bulletEnabled val="1"/>
        </dgm:presLayoutVars>
      </dgm:prSet>
      <dgm:spPr/>
    </dgm:pt>
  </dgm:ptLst>
  <dgm:cxnLst>
    <dgm:cxn modelId="{F6D04617-888C-4BEA-88A4-1E49C68B414A}" type="presOf" srcId="{7F3EF877-C00A-4BDB-806C-7E0AEEA5B139}" destId="{86F5B845-DA92-4105-B0D6-3DD712CE7066}" srcOrd="0" destOrd="0" presId="urn:microsoft.com/office/officeart/2005/8/layout/list1"/>
    <dgm:cxn modelId="{B404A01A-0110-42F8-BCB8-1693412388DD}" type="presOf" srcId="{97984A5F-4095-445E-86AC-FA3430122498}" destId="{5FAE15A1-4D24-4098-B306-82095DD48832}" srcOrd="1" destOrd="0" presId="urn:microsoft.com/office/officeart/2005/8/layout/list1"/>
    <dgm:cxn modelId="{7B477B30-3066-4F59-878D-461E501400B9}" srcId="{A7F93559-6D34-45CF-8C51-E0E590C96E6D}" destId="{4A8F11B2-A530-4697-8DF4-3F1723DF9B9C}" srcOrd="2" destOrd="0" parTransId="{B84D2691-AE97-42C3-B646-5FB47E6299C0}" sibTransId="{D27B0049-012D-4EC1-B30F-C84765F1AE28}"/>
    <dgm:cxn modelId="{BF5F883C-17D9-4D82-B5EF-EF3FF1001897}" type="presOf" srcId="{A7F93559-6D34-45CF-8C51-E0E590C96E6D}" destId="{95EE4E6B-C565-4608-BE57-2FCEB69B6D6D}" srcOrd="0" destOrd="0" presId="urn:microsoft.com/office/officeart/2005/8/layout/list1"/>
    <dgm:cxn modelId="{BDF46B3D-9280-4007-AD2E-F64803F25212}" type="presOf" srcId="{440BB655-4BC4-40E1-ABE3-48796633FA25}" destId="{FA320626-0403-4574-958B-559667AC8A58}" srcOrd="0" destOrd="0" presId="urn:microsoft.com/office/officeart/2005/8/layout/list1"/>
    <dgm:cxn modelId="{A7D0B840-412F-4DC1-9E8C-FF016CBBCDB9}" srcId="{A7F93559-6D34-45CF-8C51-E0E590C96E6D}" destId="{440BB655-4BC4-40E1-ABE3-48796633FA25}" srcOrd="1" destOrd="0" parTransId="{C849DE9E-1D88-41CF-BA5A-79E1C038FED5}" sibTransId="{66BCDE8A-F660-4B9D-8689-F8B02A6D1082}"/>
    <dgm:cxn modelId="{9D055253-E237-42CA-A057-C47E163DDF2E}" srcId="{A7F93559-6D34-45CF-8C51-E0E590C96E6D}" destId="{7F3EF877-C00A-4BDB-806C-7E0AEEA5B139}" srcOrd="0" destOrd="0" parTransId="{77D7A4FF-55EF-47D4-A2F4-E5CD93790DFC}" sibTransId="{3EBE94F7-6554-465B-8CC3-2BF3283E6DCD}"/>
    <dgm:cxn modelId="{E0F9D584-890B-447F-9C12-6AD865AA7C1E}" type="presOf" srcId="{7F3EF877-C00A-4BDB-806C-7E0AEEA5B139}" destId="{89585BC4-ED17-4B7A-9E7E-D0B99E2DFCF5}" srcOrd="1" destOrd="0" presId="urn:microsoft.com/office/officeart/2005/8/layout/list1"/>
    <dgm:cxn modelId="{7071AD95-90C6-46DC-ACB8-D1FAD0C5F37A}" type="presOf" srcId="{440BB655-4BC4-40E1-ABE3-48796633FA25}" destId="{D93EFDDA-7A28-4C8D-99D4-7FDE199ECBF9}" srcOrd="1" destOrd="0" presId="urn:microsoft.com/office/officeart/2005/8/layout/list1"/>
    <dgm:cxn modelId="{DC5B7C96-3E38-49EB-9F64-EEFB70D1AEE6}" type="presOf" srcId="{4A8F11B2-A530-4697-8DF4-3F1723DF9B9C}" destId="{9A5BA72A-02D0-4413-9DA0-7A02C08043D4}" srcOrd="0" destOrd="0" presId="urn:microsoft.com/office/officeart/2005/8/layout/list1"/>
    <dgm:cxn modelId="{31DE6298-31AF-435A-BEE4-A1494713DC6A}" srcId="{A7F93559-6D34-45CF-8C51-E0E590C96E6D}" destId="{97984A5F-4095-445E-86AC-FA3430122498}" srcOrd="3" destOrd="0" parTransId="{4A53903E-16DF-4096-8DBC-D3212439CF7C}" sibTransId="{6499D738-06BE-40E5-809A-831377ADB879}"/>
    <dgm:cxn modelId="{69FFA8EA-D60F-40B9-BA71-EA93DD297671}" type="presOf" srcId="{97984A5F-4095-445E-86AC-FA3430122498}" destId="{D36CEA97-C19D-498A-9335-5AB6BB9DF67B}" srcOrd="0" destOrd="0" presId="urn:microsoft.com/office/officeart/2005/8/layout/list1"/>
    <dgm:cxn modelId="{875700EF-0B88-4B5A-8954-4506C45DB93C}" type="presOf" srcId="{4A8F11B2-A530-4697-8DF4-3F1723DF9B9C}" destId="{BD3BC12F-4A59-48B9-886A-4961DA47A592}" srcOrd="1" destOrd="0" presId="urn:microsoft.com/office/officeart/2005/8/layout/list1"/>
    <dgm:cxn modelId="{952E3AD9-D4B4-4FF5-82FD-84F801B0FCE9}" type="presParOf" srcId="{95EE4E6B-C565-4608-BE57-2FCEB69B6D6D}" destId="{CB9C6ADD-34D8-4C49-A642-5156A6F4AC06}" srcOrd="0" destOrd="0" presId="urn:microsoft.com/office/officeart/2005/8/layout/list1"/>
    <dgm:cxn modelId="{E38E43DE-352E-4B5A-A565-787A18A3FA4C}" type="presParOf" srcId="{CB9C6ADD-34D8-4C49-A642-5156A6F4AC06}" destId="{86F5B845-DA92-4105-B0D6-3DD712CE7066}" srcOrd="0" destOrd="0" presId="urn:microsoft.com/office/officeart/2005/8/layout/list1"/>
    <dgm:cxn modelId="{87C2AF3C-E49B-495E-B9A2-90022A03C3FC}" type="presParOf" srcId="{CB9C6ADD-34D8-4C49-A642-5156A6F4AC06}" destId="{89585BC4-ED17-4B7A-9E7E-D0B99E2DFCF5}" srcOrd="1" destOrd="0" presId="urn:microsoft.com/office/officeart/2005/8/layout/list1"/>
    <dgm:cxn modelId="{68C432BA-E6A9-4081-87AD-351117161FE4}" type="presParOf" srcId="{95EE4E6B-C565-4608-BE57-2FCEB69B6D6D}" destId="{04DE8A75-D6B9-4F4B-81D8-F345CB35FC39}" srcOrd="1" destOrd="0" presId="urn:microsoft.com/office/officeart/2005/8/layout/list1"/>
    <dgm:cxn modelId="{40E590A4-7C1E-4157-83E4-F6B1AE2FC296}" type="presParOf" srcId="{95EE4E6B-C565-4608-BE57-2FCEB69B6D6D}" destId="{12E02D93-30BA-4B2A-81D8-C703DD2565CA}" srcOrd="2" destOrd="0" presId="urn:microsoft.com/office/officeart/2005/8/layout/list1"/>
    <dgm:cxn modelId="{39F2B1A6-160C-4E10-8197-69EB1B8AA5BC}" type="presParOf" srcId="{95EE4E6B-C565-4608-BE57-2FCEB69B6D6D}" destId="{57A64675-DDF6-47CA-A90F-E049874ACE96}" srcOrd="3" destOrd="0" presId="urn:microsoft.com/office/officeart/2005/8/layout/list1"/>
    <dgm:cxn modelId="{4CB39F4A-00DF-4B4B-B1D0-57CED4FCDDFC}" type="presParOf" srcId="{95EE4E6B-C565-4608-BE57-2FCEB69B6D6D}" destId="{E8EED148-E66A-4BE3-8A70-40612FA1D10C}" srcOrd="4" destOrd="0" presId="urn:microsoft.com/office/officeart/2005/8/layout/list1"/>
    <dgm:cxn modelId="{067F79FC-D4C8-4B44-855C-B95CEBBE8CFB}" type="presParOf" srcId="{E8EED148-E66A-4BE3-8A70-40612FA1D10C}" destId="{FA320626-0403-4574-958B-559667AC8A58}" srcOrd="0" destOrd="0" presId="urn:microsoft.com/office/officeart/2005/8/layout/list1"/>
    <dgm:cxn modelId="{FB29888F-13E7-4677-82DF-6B3649BD4926}" type="presParOf" srcId="{E8EED148-E66A-4BE3-8A70-40612FA1D10C}" destId="{D93EFDDA-7A28-4C8D-99D4-7FDE199ECBF9}" srcOrd="1" destOrd="0" presId="urn:microsoft.com/office/officeart/2005/8/layout/list1"/>
    <dgm:cxn modelId="{EF977912-2379-4E20-9B6D-C418BD426CA5}" type="presParOf" srcId="{95EE4E6B-C565-4608-BE57-2FCEB69B6D6D}" destId="{977C8BDF-67B9-43AF-B215-43EF65AA4139}" srcOrd="5" destOrd="0" presId="urn:microsoft.com/office/officeart/2005/8/layout/list1"/>
    <dgm:cxn modelId="{82DA436F-F260-4DB4-9FF6-E1BF50AC8860}" type="presParOf" srcId="{95EE4E6B-C565-4608-BE57-2FCEB69B6D6D}" destId="{3F849E17-DDCA-495B-BEB7-E04651DF4D70}" srcOrd="6" destOrd="0" presId="urn:microsoft.com/office/officeart/2005/8/layout/list1"/>
    <dgm:cxn modelId="{DF5473E2-F6A4-4D77-A0DB-FA2AD0CBD689}" type="presParOf" srcId="{95EE4E6B-C565-4608-BE57-2FCEB69B6D6D}" destId="{1991B5DF-2C68-4B82-941C-1FB4E9FE6DF4}" srcOrd="7" destOrd="0" presId="urn:microsoft.com/office/officeart/2005/8/layout/list1"/>
    <dgm:cxn modelId="{D127FFC1-2820-4804-87EB-D0FF62D49B55}" type="presParOf" srcId="{95EE4E6B-C565-4608-BE57-2FCEB69B6D6D}" destId="{58CC225A-336A-45CF-803E-746B413D7D29}" srcOrd="8" destOrd="0" presId="urn:microsoft.com/office/officeart/2005/8/layout/list1"/>
    <dgm:cxn modelId="{F1CBD4EE-21D9-4510-9951-D6ED539B3621}" type="presParOf" srcId="{58CC225A-336A-45CF-803E-746B413D7D29}" destId="{9A5BA72A-02D0-4413-9DA0-7A02C08043D4}" srcOrd="0" destOrd="0" presId="urn:microsoft.com/office/officeart/2005/8/layout/list1"/>
    <dgm:cxn modelId="{8F9E41E7-B038-479A-A39C-37A2A8CD0C2C}" type="presParOf" srcId="{58CC225A-336A-45CF-803E-746B413D7D29}" destId="{BD3BC12F-4A59-48B9-886A-4961DA47A592}" srcOrd="1" destOrd="0" presId="urn:microsoft.com/office/officeart/2005/8/layout/list1"/>
    <dgm:cxn modelId="{7DA769F5-02D4-451C-9B8D-6621058AEDF9}" type="presParOf" srcId="{95EE4E6B-C565-4608-BE57-2FCEB69B6D6D}" destId="{EDF06BB4-0F77-426C-84CB-1C794C2C73EE}" srcOrd="9" destOrd="0" presId="urn:microsoft.com/office/officeart/2005/8/layout/list1"/>
    <dgm:cxn modelId="{0CB162BE-0B4E-44E9-92F7-9730E511AE22}" type="presParOf" srcId="{95EE4E6B-C565-4608-BE57-2FCEB69B6D6D}" destId="{CE0947EF-83F3-4632-BD42-5AF2D52E594F}" srcOrd="10" destOrd="0" presId="urn:microsoft.com/office/officeart/2005/8/layout/list1"/>
    <dgm:cxn modelId="{772E6294-6855-4401-B7FC-C07C7CE07554}" type="presParOf" srcId="{95EE4E6B-C565-4608-BE57-2FCEB69B6D6D}" destId="{50E8A129-72D5-4E57-8450-0A4E3161233A}" srcOrd="11" destOrd="0" presId="urn:microsoft.com/office/officeart/2005/8/layout/list1"/>
    <dgm:cxn modelId="{FBF1F3E1-B51E-4D0B-A9C2-141CE2F390F5}" type="presParOf" srcId="{95EE4E6B-C565-4608-BE57-2FCEB69B6D6D}" destId="{0B5AEAEC-CE0F-48DD-88E2-4E723B3243F8}" srcOrd="12" destOrd="0" presId="urn:microsoft.com/office/officeart/2005/8/layout/list1"/>
    <dgm:cxn modelId="{B60DDC7D-151A-4AC1-85E8-BF20264B254C}" type="presParOf" srcId="{0B5AEAEC-CE0F-48DD-88E2-4E723B3243F8}" destId="{D36CEA97-C19D-498A-9335-5AB6BB9DF67B}" srcOrd="0" destOrd="0" presId="urn:microsoft.com/office/officeart/2005/8/layout/list1"/>
    <dgm:cxn modelId="{95EEABB4-83F2-4F49-A1F8-B722A8218F4F}" type="presParOf" srcId="{0B5AEAEC-CE0F-48DD-88E2-4E723B3243F8}" destId="{5FAE15A1-4D24-4098-B306-82095DD48832}" srcOrd="1" destOrd="0" presId="urn:microsoft.com/office/officeart/2005/8/layout/list1"/>
    <dgm:cxn modelId="{6C0D5AF3-0537-44EF-92E3-AB54D48773A2}" type="presParOf" srcId="{95EE4E6B-C565-4608-BE57-2FCEB69B6D6D}" destId="{39A32F53-ECF7-48D4-85ED-656F49C74C09}" srcOrd="13" destOrd="0" presId="urn:microsoft.com/office/officeart/2005/8/layout/list1"/>
    <dgm:cxn modelId="{540F1620-85DD-48CF-A834-9184020F0A8C}" type="presParOf" srcId="{95EE4E6B-C565-4608-BE57-2FCEB69B6D6D}" destId="{49122360-4C93-4405-A96E-7A13472D907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45847-4A1B-446D-A30E-2E839F77372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039688D-CDAE-4996-8D40-445DB33B4788}">
      <dgm:prSet/>
      <dgm:spPr/>
      <dgm:t>
        <a:bodyPr/>
        <a:lstStyle/>
        <a:p>
          <a:r>
            <a:rPr lang="en-US"/>
            <a:t>•</a:t>
          </a:r>
          <a:r>
            <a:rPr lang="en-US" b="1" err="1"/>
            <a:t>Nhóm</a:t>
          </a:r>
          <a:r>
            <a:rPr lang="en-US" b="1"/>
            <a:t> &gt;75 </a:t>
          </a:r>
          <a:r>
            <a:rPr lang="en-US" b="1" err="1"/>
            <a:t>tuổi</a:t>
          </a:r>
          <a:r>
            <a:rPr lang="en-US" b="1"/>
            <a:t> </a:t>
          </a:r>
          <a:r>
            <a:rPr lang="en-US" b="1" err="1"/>
            <a:t>hoặc</a:t>
          </a:r>
          <a:r>
            <a:rPr lang="en-US" b="1"/>
            <a:t> </a:t>
          </a:r>
          <a:r>
            <a:rPr lang="en-US" b="1" err="1"/>
            <a:t>tuổi</a:t>
          </a:r>
          <a:r>
            <a:rPr lang="en-US" b="1"/>
            <a:t> </a:t>
          </a:r>
          <a:r>
            <a:rPr lang="en-US" b="1" err="1"/>
            <a:t>thọ</a:t>
          </a:r>
          <a:r>
            <a:rPr lang="en-US" b="1"/>
            <a:t> </a:t>
          </a:r>
          <a:r>
            <a:rPr lang="en-US" b="1" err="1"/>
            <a:t>kỳ</a:t>
          </a:r>
          <a:r>
            <a:rPr lang="en-US" b="1"/>
            <a:t> </a:t>
          </a:r>
          <a:r>
            <a:rPr lang="en-US" b="1" err="1"/>
            <a:t>vọng</a:t>
          </a:r>
          <a:r>
            <a:rPr lang="en-US" b="1"/>
            <a:t> </a:t>
          </a:r>
          <a:r>
            <a:rPr lang="en-US" b="1" err="1"/>
            <a:t>sống</a:t>
          </a:r>
          <a:r>
            <a:rPr lang="en-US" b="1"/>
            <a:t> &lt;10 </a:t>
          </a:r>
          <a:r>
            <a:rPr lang="en-US" b="1" err="1"/>
            <a:t>năm</a:t>
          </a:r>
          <a:r>
            <a:rPr lang="en-US" b="1"/>
            <a:t>:</a:t>
          </a:r>
          <a:r>
            <a:rPr lang="en-US"/>
            <a:t> </a:t>
          </a:r>
          <a:r>
            <a:rPr lang="en-US" err="1"/>
            <a:t>không</a:t>
          </a:r>
          <a:r>
            <a:rPr lang="en-US"/>
            <a:t> </a:t>
          </a:r>
          <a:r>
            <a:rPr lang="en-US" err="1"/>
            <a:t>cần</a:t>
          </a:r>
          <a:r>
            <a:rPr lang="en-US"/>
            <a:t> </a:t>
          </a:r>
          <a:r>
            <a:rPr lang="en-US" err="1"/>
            <a:t>tầm</a:t>
          </a:r>
          <a:r>
            <a:rPr lang="en-US"/>
            <a:t> </a:t>
          </a:r>
          <a:r>
            <a:rPr lang="en-US" err="1"/>
            <a:t>soát</a:t>
          </a:r>
          <a:endParaRPr lang="en-US"/>
        </a:p>
      </dgm:t>
    </dgm:pt>
    <dgm:pt modelId="{8D915BBC-7A2E-40C0-964E-DCA808F1921C}" type="parTrans" cxnId="{1B95B63E-183E-4DED-A532-B50EE74232D5}">
      <dgm:prSet/>
      <dgm:spPr/>
      <dgm:t>
        <a:bodyPr/>
        <a:lstStyle/>
        <a:p>
          <a:endParaRPr lang="en-US"/>
        </a:p>
      </dgm:t>
    </dgm:pt>
    <dgm:pt modelId="{D6973E75-6138-40A9-B911-603416E16587}" type="sibTrans" cxnId="{1B95B63E-183E-4DED-A532-B50EE74232D5}">
      <dgm:prSet/>
      <dgm:spPr/>
      <dgm:t>
        <a:bodyPr/>
        <a:lstStyle/>
        <a:p>
          <a:endParaRPr lang="en-US"/>
        </a:p>
      </dgm:t>
    </dgm:pt>
    <dgm:pt modelId="{FF8107DF-8EB0-439D-9C71-58BA38D80D30}">
      <dgm:prSet/>
      <dgm:spPr/>
      <dgm:t>
        <a:bodyPr/>
        <a:lstStyle/>
        <a:p>
          <a:r>
            <a:rPr lang="en-US" b="1"/>
            <a:t>•Nguy </a:t>
          </a:r>
          <a:r>
            <a:rPr lang="en-US" b="1" err="1"/>
            <a:t>cơ</a:t>
          </a:r>
          <a:r>
            <a:rPr lang="en-US" b="1"/>
            <a:t> </a:t>
          </a:r>
          <a:r>
            <a:rPr lang="en-US" b="1" err="1"/>
            <a:t>trung</a:t>
          </a:r>
          <a:r>
            <a:rPr lang="en-US" b="1"/>
            <a:t> </a:t>
          </a:r>
          <a:r>
            <a:rPr lang="en-US" b="1" err="1"/>
            <a:t>bình</a:t>
          </a:r>
          <a:r>
            <a:rPr lang="en-US" b="1"/>
            <a:t>: </a:t>
          </a:r>
          <a:r>
            <a:rPr lang="en-US" err="1"/>
            <a:t>Tùy</a:t>
          </a:r>
          <a:r>
            <a:rPr lang="en-US"/>
            <a:t> BN </a:t>
          </a:r>
          <a:r>
            <a:rPr lang="en-US" err="1"/>
            <a:t>và</a:t>
          </a:r>
          <a:r>
            <a:rPr lang="en-US"/>
            <a:t> ĐK </a:t>
          </a:r>
          <a:r>
            <a:rPr lang="en-US" err="1"/>
            <a:t>cơ</a:t>
          </a:r>
          <a:r>
            <a:rPr lang="en-US"/>
            <a:t> </a:t>
          </a:r>
          <a:r>
            <a:rPr lang="en-US" err="1"/>
            <a:t>sở</a:t>
          </a:r>
          <a:r>
            <a:rPr lang="en-US"/>
            <a:t> y </a:t>
          </a:r>
          <a:r>
            <a:rPr lang="en-US" err="1"/>
            <a:t>tế</a:t>
          </a:r>
        </a:p>
      </dgm:t>
    </dgm:pt>
    <dgm:pt modelId="{9AC677AA-B19B-43E6-B066-19447F8C1D17}" type="parTrans" cxnId="{5CC01FFD-E8E9-41E1-868A-0FDCC11CE605}">
      <dgm:prSet/>
      <dgm:spPr/>
      <dgm:t>
        <a:bodyPr/>
        <a:lstStyle/>
        <a:p>
          <a:endParaRPr lang="en-US"/>
        </a:p>
      </dgm:t>
    </dgm:pt>
    <dgm:pt modelId="{C037DB61-7C08-45AE-A653-B4C5E4195AD4}" type="sibTrans" cxnId="{5CC01FFD-E8E9-41E1-868A-0FDCC11CE605}">
      <dgm:prSet/>
      <dgm:spPr/>
      <dgm:t>
        <a:bodyPr/>
        <a:lstStyle/>
        <a:p>
          <a:endParaRPr lang="en-US"/>
        </a:p>
      </dgm:t>
    </dgm:pt>
    <dgm:pt modelId="{60BE291A-A25D-4AD8-B2C9-7E835927A53C}">
      <dgm:prSet/>
      <dgm:spPr/>
      <dgm:t>
        <a:bodyPr/>
        <a:lstStyle/>
        <a:p>
          <a:r>
            <a:rPr lang="en-US">
              <a:latin typeface="Calibri Light" panose="020F0302020204030204"/>
            </a:rPr>
            <a:t>Soi</a:t>
          </a:r>
          <a:r>
            <a:rPr lang="en-US"/>
            <a:t> ĐT </a:t>
          </a:r>
          <a:r>
            <a:rPr lang="en-US" err="1"/>
            <a:t>ảo</a:t>
          </a:r>
          <a:r>
            <a:rPr lang="en-US"/>
            <a:t> CTC/Soi </a:t>
          </a:r>
          <a:r>
            <a:rPr lang="en-US" err="1"/>
            <a:t>ống</a:t>
          </a:r>
          <a:r>
            <a:rPr lang="en-US"/>
            <a:t> </a:t>
          </a:r>
          <a:r>
            <a:rPr lang="en-US" err="1"/>
            <a:t>cứng</a:t>
          </a:r>
          <a:r>
            <a:rPr lang="en-US"/>
            <a:t> FS </a:t>
          </a:r>
          <a:r>
            <a:rPr lang="en-US" err="1"/>
            <a:t>mỗi</a:t>
          </a:r>
          <a:r>
            <a:rPr lang="en-US"/>
            <a:t> 5 </a:t>
          </a:r>
          <a:r>
            <a:rPr lang="en-US" err="1"/>
            <a:t>năm</a:t>
          </a:r>
          <a:endParaRPr lang="en-US"/>
        </a:p>
      </dgm:t>
    </dgm:pt>
    <dgm:pt modelId="{AEC430B1-2C28-4A90-8F22-7E367EFC303C}" type="parTrans" cxnId="{8D992309-7AE0-421B-9303-67F108A7B618}">
      <dgm:prSet/>
      <dgm:spPr/>
      <dgm:t>
        <a:bodyPr/>
        <a:lstStyle/>
        <a:p>
          <a:endParaRPr lang="en-US"/>
        </a:p>
      </dgm:t>
    </dgm:pt>
    <dgm:pt modelId="{156104EA-F2D5-440F-9C4A-AB7215713972}" type="sibTrans" cxnId="{8D992309-7AE0-421B-9303-67F108A7B618}">
      <dgm:prSet/>
      <dgm:spPr/>
      <dgm:t>
        <a:bodyPr/>
        <a:lstStyle/>
        <a:p>
          <a:endParaRPr lang="en-US"/>
        </a:p>
      </dgm:t>
    </dgm:pt>
    <dgm:pt modelId="{F64ACED2-7CE1-435E-92DD-0549AE5794BA}">
      <dgm:prSet/>
      <dgm:spPr/>
      <dgm:t>
        <a:bodyPr/>
        <a:lstStyle/>
        <a:p>
          <a:r>
            <a:rPr lang="en-US"/>
            <a:t>NS </a:t>
          </a:r>
          <a:r>
            <a:rPr lang="en-US" err="1"/>
            <a:t>toàn</a:t>
          </a:r>
          <a:r>
            <a:rPr lang="en-US"/>
            <a:t> </a:t>
          </a:r>
          <a:r>
            <a:rPr lang="en-US" err="1"/>
            <a:t>bộ</a:t>
          </a:r>
          <a:r>
            <a:rPr lang="en-US"/>
            <a:t> </a:t>
          </a:r>
          <a:r>
            <a:rPr lang="en-US" err="1"/>
            <a:t>khung</a:t>
          </a:r>
          <a:r>
            <a:rPr lang="en-US"/>
            <a:t> </a:t>
          </a:r>
          <a:r>
            <a:rPr lang="en-US" err="1"/>
            <a:t>đại</a:t>
          </a:r>
          <a:r>
            <a:rPr lang="en-US"/>
            <a:t> </a:t>
          </a:r>
          <a:r>
            <a:rPr lang="en-US" err="1"/>
            <a:t>tràng</a:t>
          </a:r>
          <a:r>
            <a:rPr lang="en-US"/>
            <a:t> </a:t>
          </a:r>
          <a:r>
            <a:rPr lang="en-US" err="1"/>
            <a:t>mỗi</a:t>
          </a:r>
          <a:r>
            <a:rPr lang="en-US"/>
            <a:t> 10 </a:t>
          </a:r>
          <a:r>
            <a:rPr lang="en-US" err="1"/>
            <a:t>năm</a:t>
          </a:r>
          <a:endParaRPr lang="en-US"/>
        </a:p>
      </dgm:t>
    </dgm:pt>
    <dgm:pt modelId="{20192E22-BB6D-4554-9E14-E6203E14E8FF}" type="parTrans" cxnId="{48B92E2D-60A9-497C-8203-611B5AF13FC0}">
      <dgm:prSet/>
      <dgm:spPr/>
      <dgm:t>
        <a:bodyPr/>
        <a:lstStyle/>
        <a:p>
          <a:endParaRPr lang="en-US"/>
        </a:p>
      </dgm:t>
    </dgm:pt>
    <dgm:pt modelId="{8AEDB864-A214-4143-BC4C-12406BF6A214}" type="sibTrans" cxnId="{48B92E2D-60A9-497C-8203-611B5AF13FC0}">
      <dgm:prSet/>
      <dgm:spPr/>
      <dgm:t>
        <a:bodyPr/>
        <a:lstStyle/>
        <a:p>
          <a:endParaRPr lang="en-US"/>
        </a:p>
      </dgm:t>
    </dgm:pt>
    <dgm:pt modelId="{C708C551-A9A9-4CB7-99BF-1EEE4BBD04AF}">
      <dgm:prSet/>
      <dgm:spPr/>
      <dgm:t>
        <a:bodyPr/>
        <a:lstStyle/>
        <a:p>
          <a:r>
            <a:rPr lang="en-US"/>
            <a:t>sDNA</a:t>
          </a:r>
        </a:p>
      </dgm:t>
    </dgm:pt>
    <dgm:pt modelId="{F327C00A-AF6A-4C08-B37B-83591F037299}" type="parTrans" cxnId="{935FF303-D1E0-402B-9A9D-33737F200DD8}">
      <dgm:prSet/>
      <dgm:spPr/>
      <dgm:t>
        <a:bodyPr/>
        <a:lstStyle/>
        <a:p>
          <a:endParaRPr lang="en-US"/>
        </a:p>
      </dgm:t>
    </dgm:pt>
    <dgm:pt modelId="{9FE48DF2-20EF-4AD9-9420-69674276F181}" type="sibTrans" cxnId="{935FF303-D1E0-402B-9A9D-33737F200DD8}">
      <dgm:prSet/>
      <dgm:spPr/>
      <dgm:t>
        <a:bodyPr/>
        <a:lstStyle/>
        <a:p>
          <a:endParaRPr lang="en-US"/>
        </a:p>
      </dgm:t>
    </dgm:pt>
    <dgm:pt modelId="{BF712B20-6CEB-4466-BE1B-3959CE69B9BF}">
      <dgm:prSet/>
      <dgm:spPr/>
      <dgm:t>
        <a:bodyPr/>
        <a:lstStyle/>
        <a:p>
          <a:pPr rtl="0"/>
          <a:r>
            <a:rPr lang="en-US" b="1">
              <a:latin typeface="Calibri Light" panose="020F0302020204030204"/>
            </a:rPr>
            <a:t>•</a:t>
          </a:r>
          <a:r>
            <a:rPr lang="en-US" b="1"/>
            <a:t>Nguy </a:t>
          </a:r>
          <a:r>
            <a:rPr lang="en-US" b="1" err="1">
              <a:latin typeface="Calibri Light" panose="020F0302020204030204"/>
            </a:rPr>
            <a:t>cơcao</a:t>
          </a:r>
          <a:r>
            <a:rPr lang="en-US" b="1"/>
            <a:t>: </a:t>
          </a:r>
          <a:r>
            <a:rPr lang="en-US" err="1"/>
            <a:t>Thời</a:t>
          </a:r>
          <a:r>
            <a:rPr lang="en-US"/>
            <a:t> </a:t>
          </a:r>
          <a:r>
            <a:rPr lang="en-US" err="1"/>
            <a:t>gian</a:t>
          </a:r>
          <a:r>
            <a:rPr lang="en-US"/>
            <a:t> 40y/10 </a:t>
          </a:r>
          <a:r>
            <a:rPr lang="en-US" err="1"/>
            <a:t>năm</a:t>
          </a:r>
          <a:r>
            <a:rPr lang="en-US"/>
            <a:t> </a:t>
          </a:r>
          <a:r>
            <a:rPr lang="en-US" err="1"/>
            <a:t>trước</a:t>
          </a:r>
          <a:r>
            <a:rPr lang="en-US"/>
            <a:t> </a:t>
          </a:r>
          <a:r>
            <a:rPr lang="en-US" err="1"/>
            <a:t>tuổi</a:t>
          </a:r>
          <a:r>
            <a:rPr lang="en-US"/>
            <a:t> </a:t>
          </a:r>
          <a:r>
            <a:rPr lang="en-US" err="1"/>
            <a:t>kp</a:t>
          </a:r>
          <a:r>
            <a:rPr lang="en-US"/>
            <a:t> K ĐTT </a:t>
          </a:r>
          <a:r>
            <a:rPr lang="en-US" err="1"/>
            <a:t>gđ</a:t>
          </a:r>
          <a:endParaRPr lang="en-US"/>
        </a:p>
      </dgm:t>
    </dgm:pt>
    <dgm:pt modelId="{3E8DD42C-D180-4C48-96C0-018905FB14F7}" type="parTrans" cxnId="{16337FDB-17F8-4E9E-8566-7F055BD3333D}">
      <dgm:prSet/>
      <dgm:spPr/>
      <dgm:t>
        <a:bodyPr/>
        <a:lstStyle/>
        <a:p>
          <a:endParaRPr lang="en-US"/>
        </a:p>
      </dgm:t>
    </dgm:pt>
    <dgm:pt modelId="{29FF3121-E63B-40AB-A6EC-F673A42CC5E5}" type="sibTrans" cxnId="{16337FDB-17F8-4E9E-8566-7F055BD3333D}">
      <dgm:prSet/>
      <dgm:spPr/>
      <dgm:t>
        <a:bodyPr/>
        <a:lstStyle/>
        <a:p>
          <a:endParaRPr lang="en-US"/>
        </a:p>
      </dgm:t>
    </dgm:pt>
    <dgm:pt modelId="{4BCB9297-7F94-4C75-83A4-8538BF20897C}">
      <dgm:prSet/>
      <dgm:spPr/>
      <dgm:t>
        <a:bodyPr/>
        <a:lstStyle/>
        <a:p>
          <a:r>
            <a:rPr lang="en-US" err="1"/>
            <a:t>Nội</a:t>
          </a:r>
          <a:r>
            <a:rPr lang="en-US"/>
            <a:t> soi </a:t>
          </a:r>
          <a:r>
            <a:rPr lang="en-US" err="1"/>
            <a:t>toàn</a:t>
          </a:r>
          <a:r>
            <a:rPr lang="en-US"/>
            <a:t> </a:t>
          </a:r>
          <a:r>
            <a:rPr lang="en-US" err="1"/>
            <a:t>bộ</a:t>
          </a:r>
          <a:r>
            <a:rPr lang="en-US"/>
            <a:t> </a:t>
          </a:r>
          <a:r>
            <a:rPr lang="en-US" err="1"/>
            <a:t>đại</a:t>
          </a:r>
          <a:r>
            <a:rPr lang="en-US"/>
            <a:t> </a:t>
          </a:r>
          <a:r>
            <a:rPr lang="en-US" err="1"/>
            <a:t>tràng</a:t>
          </a:r>
          <a:r>
            <a:rPr lang="en-US"/>
            <a:t>/</a:t>
          </a:r>
          <a:r>
            <a:rPr lang="en-US" err="1"/>
            <a:t>mỗi</a:t>
          </a:r>
          <a:r>
            <a:rPr lang="en-US"/>
            <a:t> 10 </a:t>
          </a:r>
          <a:r>
            <a:rPr lang="en-US" err="1"/>
            <a:t>năm</a:t>
          </a:r>
          <a:endParaRPr lang="en-US"/>
        </a:p>
      </dgm:t>
    </dgm:pt>
    <dgm:pt modelId="{10A61818-E409-4E8E-A542-4A7AD7C61711}" type="parTrans" cxnId="{8634E025-F911-4350-9270-75E2AC9DD815}">
      <dgm:prSet/>
      <dgm:spPr/>
      <dgm:t>
        <a:bodyPr/>
        <a:lstStyle/>
        <a:p>
          <a:endParaRPr lang="en-US"/>
        </a:p>
      </dgm:t>
    </dgm:pt>
    <dgm:pt modelId="{7F708BA3-B351-4622-8D3B-557F4CAE18D0}" type="sibTrans" cxnId="{8634E025-F911-4350-9270-75E2AC9DD815}">
      <dgm:prSet/>
      <dgm:spPr/>
      <dgm:t>
        <a:bodyPr/>
        <a:lstStyle/>
        <a:p>
          <a:endParaRPr lang="en-US"/>
        </a:p>
      </dgm:t>
    </dgm:pt>
    <dgm:pt modelId="{21230376-3C95-410F-BE0D-B71C77ED65F3}">
      <dgm:prSet phldr="0"/>
      <dgm:spPr/>
      <dgm:t>
        <a:bodyPr/>
        <a:lstStyle/>
        <a:p>
          <a:pPr rtl="0"/>
          <a:r>
            <a:rPr lang="en-US">
              <a:latin typeface="Calibri Light" panose="020F0302020204030204"/>
            </a:rPr>
            <a:t>FOBT mỗi năm</a:t>
          </a:r>
        </a:p>
      </dgm:t>
    </dgm:pt>
    <dgm:pt modelId="{DA344402-6D89-4D3D-A26D-C5DF5D076E1C}" type="parTrans" cxnId="{900ACD7A-D625-4300-9268-A683E3DA337C}">
      <dgm:prSet/>
      <dgm:spPr/>
    </dgm:pt>
    <dgm:pt modelId="{6A331911-EC74-4EAB-9ABB-1ABFAF1E0492}" type="sibTrans" cxnId="{900ACD7A-D625-4300-9268-A683E3DA337C}">
      <dgm:prSet/>
      <dgm:spPr/>
    </dgm:pt>
    <dgm:pt modelId="{81312EDB-CE4E-4A37-8086-4D915C13F25A}" type="pres">
      <dgm:prSet presAssocID="{4F145847-4A1B-446D-A30E-2E839F773729}" presName="linear" presStyleCnt="0">
        <dgm:presLayoutVars>
          <dgm:animLvl val="lvl"/>
          <dgm:resizeHandles val="exact"/>
        </dgm:presLayoutVars>
      </dgm:prSet>
      <dgm:spPr/>
    </dgm:pt>
    <dgm:pt modelId="{6A2781D5-D9DD-49C0-871C-938609926E55}" type="pres">
      <dgm:prSet presAssocID="{3039688D-CDAE-4996-8D40-445DB33B4788}" presName="parentText" presStyleLbl="node1" presStyleIdx="0" presStyleCnt="3">
        <dgm:presLayoutVars>
          <dgm:chMax val="0"/>
          <dgm:bulletEnabled val="1"/>
        </dgm:presLayoutVars>
      </dgm:prSet>
      <dgm:spPr/>
    </dgm:pt>
    <dgm:pt modelId="{AA782E75-7CB5-483B-A78C-5FE8120DCADB}" type="pres">
      <dgm:prSet presAssocID="{D6973E75-6138-40A9-B911-603416E16587}" presName="spacer" presStyleCnt="0"/>
      <dgm:spPr/>
    </dgm:pt>
    <dgm:pt modelId="{6340A822-5FF6-475F-B786-845404166B17}" type="pres">
      <dgm:prSet presAssocID="{FF8107DF-8EB0-439D-9C71-58BA38D80D30}" presName="parentText" presStyleLbl="node1" presStyleIdx="1" presStyleCnt="3">
        <dgm:presLayoutVars>
          <dgm:chMax val="0"/>
          <dgm:bulletEnabled val="1"/>
        </dgm:presLayoutVars>
      </dgm:prSet>
      <dgm:spPr/>
    </dgm:pt>
    <dgm:pt modelId="{217ED6E1-C912-416A-971A-1D6896C73345}" type="pres">
      <dgm:prSet presAssocID="{FF8107DF-8EB0-439D-9C71-58BA38D80D30}" presName="childText" presStyleLbl="revTx" presStyleIdx="0" presStyleCnt="2">
        <dgm:presLayoutVars>
          <dgm:bulletEnabled val="1"/>
        </dgm:presLayoutVars>
      </dgm:prSet>
      <dgm:spPr/>
    </dgm:pt>
    <dgm:pt modelId="{4A156F79-ACBF-4C09-8D81-729B37C7F285}" type="pres">
      <dgm:prSet presAssocID="{BF712B20-6CEB-4466-BE1B-3959CE69B9BF}" presName="parentText" presStyleLbl="node1" presStyleIdx="2" presStyleCnt="3">
        <dgm:presLayoutVars>
          <dgm:chMax val="0"/>
          <dgm:bulletEnabled val="1"/>
        </dgm:presLayoutVars>
      </dgm:prSet>
      <dgm:spPr/>
    </dgm:pt>
    <dgm:pt modelId="{29AB782E-7B8E-408A-A247-9246F3DCA864}" type="pres">
      <dgm:prSet presAssocID="{BF712B20-6CEB-4466-BE1B-3959CE69B9BF}" presName="childText" presStyleLbl="revTx" presStyleIdx="1" presStyleCnt="2">
        <dgm:presLayoutVars>
          <dgm:bulletEnabled val="1"/>
        </dgm:presLayoutVars>
      </dgm:prSet>
      <dgm:spPr/>
    </dgm:pt>
  </dgm:ptLst>
  <dgm:cxnLst>
    <dgm:cxn modelId="{935FF303-D1E0-402B-9A9D-33737F200DD8}" srcId="{FF8107DF-8EB0-439D-9C71-58BA38D80D30}" destId="{C708C551-A9A9-4CB7-99BF-1EEE4BBD04AF}" srcOrd="3" destOrd="0" parTransId="{F327C00A-AF6A-4C08-B37B-83591F037299}" sibTransId="{9FE48DF2-20EF-4AD9-9420-69674276F181}"/>
    <dgm:cxn modelId="{8D992309-7AE0-421B-9303-67F108A7B618}" srcId="{FF8107DF-8EB0-439D-9C71-58BA38D80D30}" destId="{60BE291A-A25D-4AD8-B2C9-7E835927A53C}" srcOrd="1" destOrd="0" parTransId="{AEC430B1-2C28-4A90-8F22-7E367EFC303C}" sibTransId="{156104EA-F2D5-440F-9C4A-AB7215713972}"/>
    <dgm:cxn modelId="{A33DD81A-B37E-406B-A764-2E72554921EB}" type="presOf" srcId="{4F145847-4A1B-446D-A30E-2E839F773729}" destId="{81312EDB-CE4E-4A37-8086-4D915C13F25A}" srcOrd="0" destOrd="0" presId="urn:microsoft.com/office/officeart/2005/8/layout/vList2"/>
    <dgm:cxn modelId="{FDB7D923-F621-4EDF-B234-D1A56B59055F}" type="presOf" srcId="{F64ACED2-7CE1-435E-92DD-0549AE5794BA}" destId="{217ED6E1-C912-416A-971A-1D6896C73345}" srcOrd="0" destOrd="2" presId="urn:microsoft.com/office/officeart/2005/8/layout/vList2"/>
    <dgm:cxn modelId="{8634E025-F911-4350-9270-75E2AC9DD815}" srcId="{BF712B20-6CEB-4466-BE1B-3959CE69B9BF}" destId="{4BCB9297-7F94-4C75-83A4-8538BF20897C}" srcOrd="0" destOrd="0" parTransId="{10A61818-E409-4E8E-A542-4A7AD7C61711}" sibTransId="{7F708BA3-B351-4622-8D3B-557F4CAE18D0}"/>
    <dgm:cxn modelId="{017A0526-2B22-43DC-B9A5-EBE50AE1691D}" type="presOf" srcId="{BF712B20-6CEB-4466-BE1B-3959CE69B9BF}" destId="{4A156F79-ACBF-4C09-8D81-729B37C7F285}" srcOrd="0" destOrd="0" presId="urn:microsoft.com/office/officeart/2005/8/layout/vList2"/>
    <dgm:cxn modelId="{48B92E2D-60A9-497C-8203-611B5AF13FC0}" srcId="{FF8107DF-8EB0-439D-9C71-58BA38D80D30}" destId="{F64ACED2-7CE1-435E-92DD-0549AE5794BA}" srcOrd="2" destOrd="0" parTransId="{20192E22-BB6D-4554-9E14-E6203E14E8FF}" sibTransId="{8AEDB864-A214-4143-BC4C-12406BF6A214}"/>
    <dgm:cxn modelId="{16B5C331-E423-4060-A539-F7E23DE66555}" type="presOf" srcId="{C708C551-A9A9-4CB7-99BF-1EEE4BBD04AF}" destId="{217ED6E1-C912-416A-971A-1D6896C73345}" srcOrd="0" destOrd="3" presId="urn:microsoft.com/office/officeart/2005/8/layout/vList2"/>
    <dgm:cxn modelId="{1B95B63E-183E-4DED-A532-B50EE74232D5}" srcId="{4F145847-4A1B-446D-A30E-2E839F773729}" destId="{3039688D-CDAE-4996-8D40-445DB33B4788}" srcOrd="0" destOrd="0" parTransId="{8D915BBC-7A2E-40C0-964E-DCA808F1921C}" sibTransId="{D6973E75-6138-40A9-B911-603416E16587}"/>
    <dgm:cxn modelId="{900ACD7A-D625-4300-9268-A683E3DA337C}" srcId="{FF8107DF-8EB0-439D-9C71-58BA38D80D30}" destId="{21230376-3C95-410F-BE0D-B71C77ED65F3}" srcOrd="0" destOrd="0" parTransId="{DA344402-6D89-4D3D-A26D-C5DF5D076E1C}" sibTransId="{6A331911-EC74-4EAB-9ABB-1ABFAF1E0492}"/>
    <dgm:cxn modelId="{FC8C2CA3-86B4-4ADE-84CF-A9DC9DCAD0EF}" type="presOf" srcId="{3039688D-CDAE-4996-8D40-445DB33B4788}" destId="{6A2781D5-D9DD-49C0-871C-938609926E55}" srcOrd="0" destOrd="0" presId="urn:microsoft.com/office/officeart/2005/8/layout/vList2"/>
    <dgm:cxn modelId="{07B83DBD-E958-4972-89C6-F33F807CFE7A}" type="presOf" srcId="{60BE291A-A25D-4AD8-B2C9-7E835927A53C}" destId="{217ED6E1-C912-416A-971A-1D6896C73345}" srcOrd="0" destOrd="1" presId="urn:microsoft.com/office/officeart/2005/8/layout/vList2"/>
    <dgm:cxn modelId="{203037C6-6EFA-4ECB-9EF9-69C09077AF43}" type="presOf" srcId="{4BCB9297-7F94-4C75-83A4-8538BF20897C}" destId="{29AB782E-7B8E-408A-A247-9246F3DCA864}" srcOrd="0" destOrd="0" presId="urn:microsoft.com/office/officeart/2005/8/layout/vList2"/>
    <dgm:cxn modelId="{16337FDB-17F8-4E9E-8566-7F055BD3333D}" srcId="{4F145847-4A1B-446D-A30E-2E839F773729}" destId="{BF712B20-6CEB-4466-BE1B-3959CE69B9BF}" srcOrd="2" destOrd="0" parTransId="{3E8DD42C-D180-4C48-96C0-018905FB14F7}" sibTransId="{29FF3121-E63B-40AB-A6EC-F673A42CC5E5}"/>
    <dgm:cxn modelId="{3C5D97E0-BD3D-4800-9D2F-48C3BAF3914A}" type="presOf" srcId="{21230376-3C95-410F-BE0D-B71C77ED65F3}" destId="{217ED6E1-C912-416A-971A-1D6896C73345}" srcOrd="0" destOrd="0" presId="urn:microsoft.com/office/officeart/2005/8/layout/vList2"/>
    <dgm:cxn modelId="{F4AE36E5-5BFF-41C5-84E8-DA058D03A28D}" type="presOf" srcId="{FF8107DF-8EB0-439D-9C71-58BA38D80D30}" destId="{6340A822-5FF6-475F-B786-845404166B17}" srcOrd="0" destOrd="0" presId="urn:microsoft.com/office/officeart/2005/8/layout/vList2"/>
    <dgm:cxn modelId="{5CC01FFD-E8E9-41E1-868A-0FDCC11CE605}" srcId="{4F145847-4A1B-446D-A30E-2E839F773729}" destId="{FF8107DF-8EB0-439D-9C71-58BA38D80D30}" srcOrd="1" destOrd="0" parTransId="{9AC677AA-B19B-43E6-B066-19447F8C1D17}" sibTransId="{C037DB61-7C08-45AE-A653-B4C5E4195AD4}"/>
    <dgm:cxn modelId="{C9312E60-2C19-42CB-A1D9-E48BE8893F6D}" type="presParOf" srcId="{81312EDB-CE4E-4A37-8086-4D915C13F25A}" destId="{6A2781D5-D9DD-49C0-871C-938609926E55}" srcOrd="0" destOrd="0" presId="urn:microsoft.com/office/officeart/2005/8/layout/vList2"/>
    <dgm:cxn modelId="{FD5B0F17-6CB2-4C14-8CC7-86808259F593}" type="presParOf" srcId="{81312EDB-CE4E-4A37-8086-4D915C13F25A}" destId="{AA782E75-7CB5-483B-A78C-5FE8120DCADB}" srcOrd="1" destOrd="0" presId="urn:microsoft.com/office/officeart/2005/8/layout/vList2"/>
    <dgm:cxn modelId="{AAA576C0-DD8E-434E-811A-6EB35DFEEA60}" type="presParOf" srcId="{81312EDB-CE4E-4A37-8086-4D915C13F25A}" destId="{6340A822-5FF6-475F-B786-845404166B17}" srcOrd="2" destOrd="0" presId="urn:microsoft.com/office/officeart/2005/8/layout/vList2"/>
    <dgm:cxn modelId="{CB28797D-FAE0-4903-8351-6B0FA811AB55}" type="presParOf" srcId="{81312EDB-CE4E-4A37-8086-4D915C13F25A}" destId="{217ED6E1-C912-416A-971A-1D6896C73345}" srcOrd="3" destOrd="0" presId="urn:microsoft.com/office/officeart/2005/8/layout/vList2"/>
    <dgm:cxn modelId="{E3EC5662-2E56-4245-8A4C-2CB0A84EF1F9}" type="presParOf" srcId="{81312EDB-CE4E-4A37-8086-4D915C13F25A}" destId="{4A156F79-ACBF-4C09-8D81-729B37C7F285}" srcOrd="4" destOrd="0" presId="urn:microsoft.com/office/officeart/2005/8/layout/vList2"/>
    <dgm:cxn modelId="{A3DEBA7A-C99D-4402-8009-09F52FE044A6}" type="presParOf" srcId="{81312EDB-CE4E-4A37-8086-4D915C13F25A}" destId="{29AB782E-7B8E-408A-A247-9246F3DCA86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382F-D3ED-4156-B52A-9144FA87CB11}">
      <dsp:nvSpPr>
        <dsp:cNvPr id="0" name=""/>
        <dsp:cNvSpPr/>
      </dsp:nvSpPr>
      <dsp:spPr>
        <a:xfrm>
          <a:off x="0" y="728010"/>
          <a:ext cx="6263640" cy="12861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kern="1200"/>
            <a:t>Khi có triệu chứng nghi ngờ</a:t>
          </a:r>
          <a:endParaRPr lang="en-US" sz="3300" kern="1200"/>
        </a:p>
      </dsp:txBody>
      <dsp:txXfrm>
        <a:off x="62787" y="790797"/>
        <a:ext cx="6138066" cy="1160621"/>
      </dsp:txXfrm>
    </dsp:sp>
    <dsp:sp modelId="{C1C1D7D9-7094-4A35-8A84-25381AC6D2E8}">
      <dsp:nvSpPr>
        <dsp:cNvPr id="0" name=""/>
        <dsp:cNvSpPr/>
      </dsp:nvSpPr>
      <dsp:spPr>
        <a:xfrm>
          <a:off x="0" y="2109246"/>
          <a:ext cx="6263640" cy="128619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kern="1200"/>
            <a:t>Phát hiện tình cờ khi tầm soát</a:t>
          </a:r>
          <a:endParaRPr lang="en-US" sz="3300" kern="1200"/>
        </a:p>
      </dsp:txBody>
      <dsp:txXfrm>
        <a:off x="62787" y="2172033"/>
        <a:ext cx="6138066" cy="1160621"/>
      </dsp:txXfrm>
    </dsp:sp>
    <dsp:sp modelId="{CEE7BAE7-EBB6-4718-9570-3FB5BFE6D3D9}">
      <dsp:nvSpPr>
        <dsp:cNvPr id="0" name=""/>
        <dsp:cNvSpPr/>
      </dsp:nvSpPr>
      <dsp:spPr>
        <a:xfrm>
          <a:off x="0" y="3490481"/>
          <a:ext cx="6263640" cy="128619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kern="1200"/>
            <a:t>Cấp cứu vì tắc ruột, viêm phúc mạc hay xuất huyết tiêu hóa</a:t>
          </a:r>
          <a:endParaRPr lang="en-US" sz="3300" kern="1200"/>
        </a:p>
      </dsp:txBody>
      <dsp:txXfrm>
        <a:off x="62787" y="3553268"/>
        <a:ext cx="6138066" cy="1160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A575-2FD4-48A2-906A-540C2E48A7A7}">
      <dsp:nvSpPr>
        <dsp:cNvPr id="0" name=""/>
        <dsp:cNvSpPr/>
      </dsp:nvSpPr>
      <dsp:spPr>
        <a:xfrm>
          <a:off x="0" y="4026"/>
          <a:ext cx="6666833" cy="17519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b="1" kern="1200"/>
            <a:t>Chẩn đoán: </a:t>
          </a:r>
          <a:r>
            <a:rPr lang="vi-VN" sz="3300" kern="1200"/>
            <a:t>nội soi đại trực tràng + sinh thiết</a:t>
          </a:r>
          <a:endParaRPr lang="en-US" sz="3300" kern="1200"/>
        </a:p>
      </dsp:txBody>
      <dsp:txXfrm>
        <a:off x="85522" y="89548"/>
        <a:ext cx="6495789" cy="1580884"/>
      </dsp:txXfrm>
    </dsp:sp>
    <dsp:sp modelId="{E83E6325-566A-41F0-8B87-54E3941208AB}">
      <dsp:nvSpPr>
        <dsp:cNvPr id="0" name=""/>
        <dsp:cNvSpPr/>
      </dsp:nvSpPr>
      <dsp:spPr>
        <a:xfrm>
          <a:off x="0" y="1850995"/>
          <a:ext cx="6666833" cy="1751928"/>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b="1" kern="1200"/>
            <a:t>Đánh giá giai đoạn: </a:t>
          </a:r>
          <a:r>
            <a:rPr lang="vi-VN" sz="3300" kern="1200"/>
            <a:t>CT scan bụng chậu cản quang, MRI, TRUS, PET/CT</a:t>
          </a:r>
          <a:endParaRPr lang="en-US" sz="3300" kern="1200"/>
        </a:p>
      </dsp:txBody>
      <dsp:txXfrm>
        <a:off x="85522" y="1936517"/>
        <a:ext cx="6495789" cy="1580884"/>
      </dsp:txXfrm>
    </dsp:sp>
    <dsp:sp modelId="{EF9F53A7-557D-453C-ADFC-08A903A8D02F}">
      <dsp:nvSpPr>
        <dsp:cNvPr id="0" name=""/>
        <dsp:cNvSpPr/>
      </dsp:nvSpPr>
      <dsp:spPr>
        <a:xfrm>
          <a:off x="0" y="3697964"/>
          <a:ext cx="6666833" cy="1751928"/>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vi-VN" sz="3300" b="1" kern="1200"/>
            <a:t>Theo dõi: </a:t>
          </a:r>
          <a:r>
            <a:rPr lang="vi-VN" sz="3300" kern="1200"/>
            <a:t>CEA, CT scan bụng chậu cản quang, MRI</a:t>
          </a:r>
          <a:endParaRPr lang="en-US" sz="3300" kern="1200"/>
        </a:p>
      </dsp:txBody>
      <dsp:txXfrm>
        <a:off x="85522" y="3783486"/>
        <a:ext cx="6495789" cy="1580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FBE06-4A11-4A35-9A81-9BA79BC4B166}">
      <dsp:nvSpPr>
        <dsp:cNvPr id="0" name=""/>
        <dsp:cNvSpPr/>
      </dsp:nvSpPr>
      <dsp:spPr>
        <a:xfrm>
          <a:off x="3496905" y="2047"/>
          <a:ext cx="3934018" cy="13511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vi-VN" sz="2400" kern="1200"/>
            <a:t>C</a:t>
          </a:r>
          <a:r>
            <a:rPr lang="en-US" sz="2400" kern="1200"/>
            <a:t>ắt bỏ u</a:t>
          </a:r>
          <a:r>
            <a:rPr lang="vi-VN" sz="2400" kern="1200"/>
            <a:t> tại chỗ </a:t>
          </a:r>
          <a:endParaRPr lang="en-US" sz="2400" kern="1200"/>
        </a:p>
      </dsp:txBody>
      <dsp:txXfrm>
        <a:off x="3562865" y="68007"/>
        <a:ext cx="3802098" cy="1219276"/>
      </dsp:txXfrm>
    </dsp:sp>
    <dsp:sp modelId="{790A23B5-DFD5-4602-A63E-CDB70808397A}">
      <dsp:nvSpPr>
        <dsp:cNvPr id="0" name=""/>
        <dsp:cNvSpPr/>
      </dsp:nvSpPr>
      <dsp:spPr>
        <a:xfrm>
          <a:off x="3496905" y="1420804"/>
          <a:ext cx="3934018" cy="13511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vi-VN" sz="2400" kern="1200"/>
            <a:t>Phẫu thuật cắt đoạn trực tràng có bảo tồn cơ thắt</a:t>
          </a:r>
          <a:endParaRPr lang="en-US" sz="2400" kern="1200"/>
        </a:p>
      </dsp:txBody>
      <dsp:txXfrm>
        <a:off x="3562865" y="1486764"/>
        <a:ext cx="3802098" cy="1219276"/>
      </dsp:txXfrm>
    </dsp:sp>
    <dsp:sp modelId="{4B281988-3266-42CE-9EA1-FE3AD026BA8B}">
      <dsp:nvSpPr>
        <dsp:cNvPr id="0" name=""/>
        <dsp:cNvSpPr/>
      </dsp:nvSpPr>
      <dsp:spPr>
        <a:xfrm>
          <a:off x="3496905" y="2839560"/>
          <a:ext cx="3934018" cy="13511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vi-VN" sz="2400" kern="1200"/>
            <a:t>Phẫu thuật cắt cụt trực tràng qua đường bụng - tầng sinh môn.</a:t>
          </a:r>
          <a:endParaRPr lang="en-US" sz="2400" kern="1200"/>
        </a:p>
      </dsp:txBody>
      <dsp:txXfrm>
        <a:off x="3562865" y="2905520"/>
        <a:ext cx="3802098" cy="1219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CD7C0-5995-4481-AFC0-4C7A3A809053}">
      <dsp:nvSpPr>
        <dsp:cNvPr id="0" name=""/>
        <dsp:cNvSpPr/>
      </dsp:nvSpPr>
      <dsp:spPr>
        <a:xfrm>
          <a:off x="3414" y="169436"/>
          <a:ext cx="3329572" cy="547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Nguyên </a:t>
          </a:r>
          <a:r>
            <a:rPr lang="en-US" sz="2000" b="1" kern="1200" err="1"/>
            <a:t>tắc</a:t>
          </a:r>
          <a:r>
            <a:rPr lang="en-US" sz="2000" b="1" kern="1200"/>
            <a:t> </a:t>
          </a:r>
          <a:r>
            <a:rPr lang="en-US" sz="2000" b="1" kern="1200" err="1"/>
            <a:t>điều</a:t>
          </a:r>
          <a:r>
            <a:rPr lang="en-US" sz="2000" b="1" kern="1200"/>
            <a:t> </a:t>
          </a:r>
          <a:r>
            <a:rPr lang="en-US" sz="2000" b="1" kern="1200" err="1"/>
            <a:t>trị</a:t>
          </a:r>
          <a:endParaRPr lang="en-US" sz="2000" b="1" kern="1200"/>
        </a:p>
      </dsp:txBody>
      <dsp:txXfrm>
        <a:off x="3414" y="169436"/>
        <a:ext cx="3329572" cy="547200"/>
      </dsp:txXfrm>
    </dsp:sp>
    <dsp:sp modelId="{9789AFF3-E9B8-46CD-AFFE-207632461916}">
      <dsp:nvSpPr>
        <dsp:cNvPr id="0" name=""/>
        <dsp:cNvSpPr/>
      </dsp:nvSpPr>
      <dsp:spPr>
        <a:xfrm>
          <a:off x="3414" y="716636"/>
          <a:ext cx="3329572" cy="280333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err="1"/>
            <a:t>Cắt</a:t>
          </a:r>
          <a:r>
            <a:rPr lang="en-US" sz="2000" kern="1200"/>
            <a:t> </a:t>
          </a:r>
          <a:r>
            <a:rPr lang="en-US" sz="2000" kern="1200" err="1"/>
            <a:t>bỏ</a:t>
          </a:r>
          <a:r>
            <a:rPr lang="en-US" sz="2000" kern="1200"/>
            <a:t> u + </a:t>
          </a:r>
          <a:r>
            <a:rPr lang="en-US" sz="2000" kern="1200" err="1"/>
            <a:t>một</a:t>
          </a:r>
          <a:r>
            <a:rPr lang="en-US" sz="2000" kern="1200"/>
            <a:t> </a:t>
          </a:r>
          <a:r>
            <a:rPr lang="en-US" sz="2000" kern="1200" err="1"/>
            <a:t>số</a:t>
          </a:r>
          <a:r>
            <a:rPr lang="en-US" sz="2000" kern="1200"/>
            <a:t> </a:t>
          </a:r>
          <a:r>
            <a:rPr lang="en-US" sz="2000" kern="1200" err="1"/>
            <a:t>mô</a:t>
          </a:r>
          <a:r>
            <a:rPr lang="en-US" sz="2000" kern="1200"/>
            <a:t> </a:t>
          </a:r>
          <a:r>
            <a:rPr lang="en-US" sz="2000" kern="1200" err="1"/>
            <a:t>lành</a:t>
          </a:r>
          <a:r>
            <a:rPr lang="en-US" sz="2000" kern="1200"/>
            <a:t> </a:t>
          </a:r>
          <a:r>
            <a:rPr lang="en-US" sz="2000" kern="1200" err="1"/>
            <a:t>trực</a:t>
          </a:r>
          <a:r>
            <a:rPr lang="en-US" sz="2000" kern="1200"/>
            <a:t> </a:t>
          </a:r>
          <a:r>
            <a:rPr lang="en-US" sz="2000" kern="1200" err="1"/>
            <a:t>tràng</a:t>
          </a:r>
          <a:r>
            <a:rPr lang="en-US" sz="2000" kern="1200"/>
            <a:t> </a:t>
          </a:r>
          <a:r>
            <a:rPr lang="en-US" sz="2000" kern="1200" err="1"/>
            <a:t>xung</a:t>
          </a:r>
          <a:r>
            <a:rPr lang="en-US" sz="2000" kern="1200"/>
            <a:t> </a:t>
          </a:r>
          <a:r>
            <a:rPr lang="en-US" sz="2000" kern="1200" err="1"/>
            <a:t>quanh</a:t>
          </a:r>
          <a:r>
            <a:rPr lang="en-US" sz="2000" kern="1200"/>
            <a:t> u</a:t>
          </a:r>
          <a:r>
            <a:rPr lang="en-US" sz="2000" kern="1200">
              <a:latin typeface="Calibri Light" panose="020F0302020204030204"/>
            </a:rPr>
            <a:t> </a:t>
          </a:r>
          <a:endParaRPr lang="en-US" sz="2000" kern="1200"/>
        </a:p>
      </dsp:txBody>
      <dsp:txXfrm>
        <a:off x="3414" y="716636"/>
        <a:ext cx="3329572" cy="2803331"/>
      </dsp:txXfrm>
    </dsp:sp>
    <dsp:sp modelId="{6D9D65CA-320F-43B9-A463-9CAF0F539C52}">
      <dsp:nvSpPr>
        <dsp:cNvPr id="0" name=""/>
        <dsp:cNvSpPr/>
      </dsp:nvSpPr>
      <dsp:spPr>
        <a:xfrm>
          <a:off x="3799128" y="169436"/>
          <a:ext cx="3329572" cy="54720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err="1"/>
            <a:t>Chỉ</a:t>
          </a:r>
          <a:r>
            <a:rPr lang="en-US" sz="2000" b="1" kern="1200"/>
            <a:t> </a:t>
          </a:r>
          <a:r>
            <a:rPr lang="en-US" sz="2000" b="1" kern="1200" err="1"/>
            <a:t>định</a:t>
          </a:r>
          <a:endParaRPr lang="en-US" sz="2000" b="1" kern="1200"/>
        </a:p>
      </dsp:txBody>
      <dsp:txXfrm>
        <a:off x="3799128" y="169436"/>
        <a:ext cx="3329572" cy="547200"/>
      </dsp:txXfrm>
    </dsp:sp>
    <dsp:sp modelId="{BB3EEF9F-1478-4806-9B7C-C0E19CF0E5CA}">
      <dsp:nvSpPr>
        <dsp:cNvPr id="0" name=""/>
        <dsp:cNvSpPr/>
      </dsp:nvSpPr>
      <dsp:spPr>
        <a:xfrm>
          <a:off x="3799128" y="716636"/>
          <a:ext cx="3329572" cy="2803331"/>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err="1"/>
            <a:t>Đặc</a:t>
          </a:r>
          <a:r>
            <a:rPr lang="en-US" sz="2000" kern="1200"/>
            <a:t> </a:t>
          </a:r>
          <a:r>
            <a:rPr lang="en-US" sz="2000" kern="1200" err="1"/>
            <a:t>điểm</a:t>
          </a:r>
          <a:r>
            <a:rPr lang="en-US" sz="2000" kern="1200"/>
            <a:t> u: U </a:t>
          </a:r>
          <a:r>
            <a:rPr lang="en-US" sz="2000" kern="1200" err="1"/>
            <a:t>thấp</a:t>
          </a:r>
          <a:r>
            <a:rPr lang="en-US" sz="2000" kern="1200"/>
            <a:t> (G-D),</a:t>
          </a:r>
          <a:r>
            <a:rPr lang="en-US" sz="2000" kern="1200">
              <a:latin typeface="Calibri Light" panose="020F0302020204030204"/>
            </a:rPr>
            <a:t> u</a:t>
          </a:r>
          <a:r>
            <a:rPr lang="en-US" sz="2000" kern="1200"/>
            <a:t> &lt;30% chu vi </a:t>
          </a:r>
          <a:r>
            <a:rPr lang="en-US" sz="2000" kern="1200" err="1"/>
            <a:t>ruột</a:t>
          </a:r>
          <a:r>
            <a:rPr lang="en-US" sz="2000" kern="1200"/>
            <a:t>, u &lt; 3cm, </a:t>
          </a:r>
          <a:r>
            <a:rPr lang="en-US" sz="2000" kern="1200" err="1"/>
            <a:t>diện</a:t>
          </a:r>
          <a:r>
            <a:rPr lang="en-US" sz="2000" kern="1200"/>
            <a:t> </a:t>
          </a:r>
          <a:r>
            <a:rPr lang="en-US" sz="2000" kern="1200" err="1"/>
            <a:t>cắt</a:t>
          </a:r>
          <a:r>
            <a:rPr lang="en-US" sz="2000" kern="1200"/>
            <a:t> &gt; 2mm, di </a:t>
          </a:r>
          <a:r>
            <a:rPr lang="en-US" sz="2000" kern="1200" err="1"/>
            <a:t>động</a:t>
          </a:r>
          <a:endParaRPr lang="en-US" sz="2000" kern="1200"/>
        </a:p>
        <a:p>
          <a:pPr marL="228600" lvl="1" indent="-228600" algn="l" defTabSz="889000">
            <a:lnSpc>
              <a:spcPct val="90000"/>
            </a:lnSpc>
            <a:spcBef>
              <a:spcPct val="0"/>
            </a:spcBef>
            <a:spcAft>
              <a:spcPct val="15000"/>
            </a:spcAft>
            <a:buChar char="•"/>
          </a:pPr>
          <a:r>
            <a:rPr lang="en-US" sz="2000" kern="1200"/>
            <a:t>Grad 1, 2</a:t>
          </a:r>
        </a:p>
        <a:p>
          <a:pPr marL="228600" lvl="1" indent="-228600" algn="l" defTabSz="889000">
            <a:lnSpc>
              <a:spcPct val="90000"/>
            </a:lnSpc>
            <a:spcBef>
              <a:spcPct val="0"/>
            </a:spcBef>
            <a:spcAft>
              <a:spcPct val="15000"/>
            </a:spcAft>
            <a:buChar char="•"/>
          </a:pPr>
          <a:r>
            <a:rPr lang="en-US" sz="2000" kern="1200"/>
            <a:t>T1, N0</a:t>
          </a:r>
        </a:p>
        <a:p>
          <a:pPr marL="228600" lvl="1" indent="-228600" algn="l" defTabSz="889000">
            <a:lnSpc>
              <a:spcPct val="90000"/>
            </a:lnSpc>
            <a:spcBef>
              <a:spcPct val="0"/>
            </a:spcBef>
            <a:spcAft>
              <a:spcPct val="15000"/>
            </a:spcAft>
            <a:buChar char="•"/>
          </a:pPr>
          <a:r>
            <a:rPr lang="en-US" sz="2000" kern="1200" err="1"/>
            <a:t>Không</a:t>
          </a:r>
          <a:r>
            <a:rPr lang="en-US" sz="2000" kern="1200"/>
            <a:t> </a:t>
          </a:r>
          <a:r>
            <a:rPr lang="en-US" sz="2000" kern="1200" err="1"/>
            <a:t>xâm</a:t>
          </a:r>
          <a:r>
            <a:rPr lang="en-US" sz="2000" kern="1200"/>
            <a:t> </a:t>
          </a:r>
          <a:r>
            <a:rPr lang="en-US" sz="2000" kern="1200" err="1"/>
            <a:t>lấn</a:t>
          </a:r>
          <a:r>
            <a:rPr lang="en-US" sz="2000" kern="1200"/>
            <a:t> </a:t>
          </a:r>
          <a:r>
            <a:rPr lang="en-US" sz="2000" kern="1200" err="1"/>
            <a:t>mạch</a:t>
          </a:r>
          <a:r>
            <a:rPr lang="en-US" sz="2000" kern="1200"/>
            <a:t> </a:t>
          </a:r>
          <a:r>
            <a:rPr lang="en-US" sz="2000" kern="1200" err="1"/>
            <a:t>máu</a:t>
          </a:r>
          <a:endParaRPr lang="en-US" sz="2000" kern="1200"/>
        </a:p>
      </dsp:txBody>
      <dsp:txXfrm>
        <a:off x="3799128" y="716636"/>
        <a:ext cx="3329572" cy="2803331"/>
      </dsp:txXfrm>
    </dsp:sp>
    <dsp:sp modelId="{DFAE848D-6FD2-4C01-90D0-F5C82A34BADB}">
      <dsp:nvSpPr>
        <dsp:cNvPr id="0" name=""/>
        <dsp:cNvSpPr/>
      </dsp:nvSpPr>
      <dsp:spPr>
        <a:xfrm>
          <a:off x="7594841" y="169436"/>
          <a:ext cx="3329572" cy="5472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Các PP </a:t>
          </a:r>
        </a:p>
      </dsp:txBody>
      <dsp:txXfrm>
        <a:off x="7594841" y="169436"/>
        <a:ext cx="3329572" cy="547200"/>
      </dsp:txXfrm>
    </dsp:sp>
    <dsp:sp modelId="{E7E8FE9D-F9DF-4A3E-935F-D6EA412B1675}">
      <dsp:nvSpPr>
        <dsp:cNvPr id="0" name=""/>
        <dsp:cNvSpPr/>
      </dsp:nvSpPr>
      <dsp:spPr>
        <a:xfrm>
          <a:off x="7594841" y="716636"/>
          <a:ext cx="3329572" cy="280333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kern="1200" err="1"/>
            <a:t>Cắt</a:t>
          </a:r>
          <a:r>
            <a:rPr lang="en-US" sz="1900" b="1" kern="1200"/>
            <a:t> qua </a:t>
          </a:r>
          <a:r>
            <a:rPr lang="en-US" sz="1900" b="1" kern="1200" err="1"/>
            <a:t>nội</a:t>
          </a:r>
          <a:r>
            <a:rPr lang="en-US" sz="1900" b="1" kern="1200"/>
            <a:t> soi </a:t>
          </a:r>
          <a:r>
            <a:rPr lang="en-US" sz="1900" b="1" kern="1200" err="1"/>
            <a:t>tiêu</a:t>
          </a:r>
          <a:r>
            <a:rPr lang="en-US" sz="1900" b="1" kern="1200"/>
            <a:t> </a:t>
          </a:r>
          <a:r>
            <a:rPr lang="en-US" sz="1900" b="1" kern="1200" err="1"/>
            <a:t>hóa</a:t>
          </a:r>
          <a:r>
            <a:rPr lang="en-US" sz="1900" kern="1200"/>
            <a:t>: </a:t>
          </a:r>
          <a:r>
            <a:rPr lang="en-US" sz="1900" kern="1200" err="1"/>
            <a:t>cắt</a:t>
          </a:r>
          <a:r>
            <a:rPr lang="en-US" sz="1900" kern="1200"/>
            <a:t> Polyp, </a:t>
          </a:r>
          <a:r>
            <a:rPr lang="en-US" sz="1900" kern="1200" err="1"/>
            <a:t>cắt</a:t>
          </a:r>
          <a:r>
            <a:rPr lang="en-US" sz="1900" kern="1200"/>
            <a:t> </a:t>
          </a:r>
          <a:r>
            <a:rPr lang="en-US" sz="1900" kern="1200" err="1"/>
            <a:t>niêm</a:t>
          </a:r>
          <a:r>
            <a:rPr lang="en-US" sz="1900" kern="1200"/>
            <a:t> </a:t>
          </a:r>
          <a:r>
            <a:rPr lang="en-US" sz="1900" kern="1200" err="1"/>
            <a:t>mạc</a:t>
          </a:r>
          <a:r>
            <a:rPr lang="en-US" sz="1900" kern="1200"/>
            <a:t> (EMR), </a:t>
          </a:r>
          <a:r>
            <a:rPr lang="en-US" sz="1900" kern="1200" err="1"/>
            <a:t>cắt</a:t>
          </a:r>
          <a:r>
            <a:rPr lang="en-US" sz="1900" kern="1200"/>
            <a:t> </a:t>
          </a:r>
          <a:r>
            <a:rPr lang="en-US" sz="1900" kern="1200" err="1"/>
            <a:t>dưới</a:t>
          </a:r>
          <a:r>
            <a:rPr lang="en-US" sz="1900" kern="1200"/>
            <a:t> </a:t>
          </a:r>
          <a:r>
            <a:rPr lang="en-US" sz="1900" kern="1200" err="1"/>
            <a:t>niêm</a:t>
          </a:r>
          <a:r>
            <a:rPr lang="en-US" sz="1900" kern="1200"/>
            <a:t> </a:t>
          </a:r>
          <a:r>
            <a:rPr lang="en-US" sz="1900" kern="1200" err="1"/>
            <a:t>mạc</a:t>
          </a:r>
          <a:r>
            <a:rPr lang="en-US" sz="1900" kern="1200"/>
            <a:t> (ESD)</a:t>
          </a:r>
        </a:p>
        <a:p>
          <a:pPr marL="171450" lvl="1" indent="-171450" algn="l" defTabSz="844550">
            <a:lnSpc>
              <a:spcPct val="90000"/>
            </a:lnSpc>
            <a:spcBef>
              <a:spcPct val="0"/>
            </a:spcBef>
            <a:spcAft>
              <a:spcPct val="15000"/>
            </a:spcAft>
            <a:buChar char="•"/>
          </a:pPr>
          <a:r>
            <a:rPr lang="en-US" sz="1900" b="1" kern="1200" err="1"/>
            <a:t>Cắt</a:t>
          </a:r>
          <a:r>
            <a:rPr lang="en-US" sz="1900" b="1" kern="1200"/>
            <a:t> U qua </a:t>
          </a:r>
          <a:r>
            <a:rPr lang="en-US" sz="1900" b="1" kern="1200" err="1"/>
            <a:t>ngã</a:t>
          </a:r>
          <a:r>
            <a:rPr lang="en-US" sz="1900" b="1" kern="1200"/>
            <a:t> HM (TAE): </a:t>
          </a:r>
          <a:r>
            <a:rPr lang="en-US" sz="1900" kern="1200" err="1"/>
            <a:t>Fairve</a:t>
          </a:r>
          <a:endParaRPr lang="en-US" sz="1900" kern="1200"/>
        </a:p>
        <a:p>
          <a:pPr marL="171450" lvl="1" indent="-171450" algn="l" defTabSz="844550">
            <a:lnSpc>
              <a:spcPct val="90000"/>
            </a:lnSpc>
            <a:spcBef>
              <a:spcPct val="0"/>
            </a:spcBef>
            <a:spcAft>
              <a:spcPct val="15000"/>
            </a:spcAft>
            <a:buChar char="•"/>
          </a:pPr>
          <a:r>
            <a:rPr lang="en-US" sz="1900" b="1" kern="1200" err="1"/>
            <a:t>Nhóm</a:t>
          </a:r>
          <a:r>
            <a:rPr lang="en-US" sz="1900" b="1" kern="1200"/>
            <a:t> PTNS </a:t>
          </a:r>
          <a:r>
            <a:rPr lang="en-US" sz="1900" b="1" kern="1200" err="1"/>
            <a:t>cắt</a:t>
          </a:r>
          <a:r>
            <a:rPr lang="en-US" sz="1900" b="1" kern="1200"/>
            <a:t> u qua </a:t>
          </a:r>
          <a:r>
            <a:rPr lang="en-US" sz="1900" b="1" kern="1200" err="1"/>
            <a:t>ngã</a:t>
          </a:r>
          <a:r>
            <a:rPr lang="en-US" sz="1900" b="1" kern="1200"/>
            <a:t> HM</a:t>
          </a:r>
          <a:r>
            <a:rPr lang="en-US" sz="1900" kern="1200"/>
            <a:t>: TEM</a:t>
          </a:r>
        </a:p>
        <a:p>
          <a:pPr marL="171450" lvl="1" indent="-171450" algn="l" defTabSz="844550">
            <a:lnSpc>
              <a:spcPct val="90000"/>
            </a:lnSpc>
            <a:spcBef>
              <a:spcPct val="0"/>
            </a:spcBef>
            <a:spcAft>
              <a:spcPct val="15000"/>
            </a:spcAft>
            <a:buChar char="•"/>
          </a:pPr>
          <a:r>
            <a:rPr lang="en-US" sz="1900" b="1" kern="1200" err="1"/>
            <a:t>Nhóm</a:t>
          </a:r>
          <a:r>
            <a:rPr lang="en-US" sz="1900" b="1" kern="1200"/>
            <a:t> PT </a:t>
          </a:r>
          <a:r>
            <a:rPr lang="en-US" sz="1900" b="1" kern="1200" err="1"/>
            <a:t>cắt</a:t>
          </a:r>
          <a:r>
            <a:rPr lang="en-US" sz="1900" b="1" kern="1200"/>
            <a:t> </a:t>
          </a:r>
          <a:r>
            <a:rPr lang="en-US" sz="1900" b="1" kern="1200" err="1"/>
            <a:t>ngã</a:t>
          </a:r>
          <a:r>
            <a:rPr lang="en-US" sz="1900" b="1" kern="1200"/>
            <a:t> </a:t>
          </a:r>
          <a:r>
            <a:rPr lang="en-US" sz="1900" b="1" kern="1200" err="1"/>
            <a:t>sau</a:t>
          </a:r>
          <a:r>
            <a:rPr lang="en-US" sz="1900" kern="1200"/>
            <a:t>: Kraske, York-Mason </a:t>
          </a:r>
          <a:r>
            <a:rPr lang="en-US" sz="1900" kern="1200">
              <a:sym typeface="Wingdings" panose="05000000000000000000" pitchFamily="2" charset="2"/>
            </a:rPr>
            <a:t></a:t>
          </a:r>
          <a:r>
            <a:rPr lang="en-US" sz="1900" kern="1200"/>
            <a:t> </a:t>
          </a:r>
          <a:r>
            <a:rPr lang="en-US" sz="1900" kern="1200" err="1"/>
            <a:t>ít</a:t>
          </a:r>
          <a:r>
            <a:rPr lang="en-US" sz="1900" kern="1200"/>
            <a:t> </a:t>
          </a:r>
          <a:r>
            <a:rPr lang="en-US" sz="1900" kern="1200" err="1"/>
            <a:t>sử</a:t>
          </a:r>
          <a:r>
            <a:rPr lang="en-US" sz="1900" kern="1200"/>
            <a:t> </a:t>
          </a:r>
          <a:r>
            <a:rPr lang="en-US" sz="1900" kern="1200" err="1"/>
            <a:t>dụng</a:t>
          </a:r>
          <a:endParaRPr lang="en-US" sz="1900" kern="1200"/>
        </a:p>
      </dsp:txBody>
      <dsp:txXfrm>
        <a:off x="7594841" y="716636"/>
        <a:ext cx="3329572" cy="28033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02D93-30BA-4B2A-81D8-C703DD2565CA}">
      <dsp:nvSpPr>
        <dsp:cNvPr id="0" name=""/>
        <dsp:cNvSpPr/>
      </dsp:nvSpPr>
      <dsp:spPr>
        <a:xfrm>
          <a:off x="0" y="411422"/>
          <a:ext cx="10927829"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585BC4-ED17-4B7A-9E7E-D0B99E2DFCF5}">
      <dsp:nvSpPr>
        <dsp:cNvPr id="0" name=""/>
        <dsp:cNvSpPr/>
      </dsp:nvSpPr>
      <dsp:spPr>
        <a:xfrm>
          <a:off x="546391" y="71942"/>
          <a:ext cx="764948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vi-VN" sz="2300" kern="1200"/>
            <a:t>Chảy máu sau mổ</a:t>
          </a:r>
          <a:endParaRPr lang="en-US" sz="2300" kern="1200"/>
        </a:p>
      </dsp:txBody>
      <dsp:txXfrm>
        <a:off x="579535" y="105086"/>
        <a:ext cx="7583192" cy="612672"/>
      </dsp:txXfrm>
    </dsp:sp>
    <dsp:sp modelId="{3F849E17-DDCA-495B-BEB7-E04651DF4D70}">
      <dsp:nvSpPr>
        <dsp:cNvPr id="0" name=""/>
        <dsp:cNvSpPr/>
      </dsp:nvSpPr>
      <dsp:spPr>
        <a:xfrm>
          <a:off x="0" y="1454702"/>
          <a:ext cx="10927829"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3EFDDA-7A28-4C8D-99D4-7FDE199ECBF9}">
      <dsp:nvSpPr>
        <dsp:cNvPr id="0" name=""/>
        <dsp:cNvSpPr/>
      </dsp:nvSpPr>
      <dsp:spPr>
        <a:xfrm>
          <a:off x="546391" y="1115222"/>
          <a:ext cx="764948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en-US" sz="2300" kern="1200"/>
            <a:t>Nhiễm trùng vết mổ</a:t>
          </a:r>
        </a:p>
      </dsp:txBody>
      <dsp:txXfrm>
        <a:off x="579535" y="1148366"/>
        <a:ext cx="7583192" cy="612672"/>
      </dsp:txXfrm>
    </dsp:sp>
    <dsp:sp modelId="{CE0947EF-83F3-4632-BD42-5AF2D52E594F}">
      <dsp:nvSpPr>
        <dsp:cNvPr id="0" name=""/>
        <dsp:cNvSpPr/>
      </dsp:nvSpPr>
      <dsp:spPr>
        <a:xfrm>
          <a:off x="0" y="2497982"/>
          <a:ext cx="10927829"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3BC12F-4A59-48B9-886A-4961DA47A592}">
      <dsp:nvSpPr>
        <dsp:cNvPr id="0" name=""/>
        <dsp:cNvSpPr/>
      </dsp:nvSpPr>
      <dsp:spPr>
        <a:xfrm>
          <a:off x="546391" y="2158502"/>
          <a:ext cx="764948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vi-VN" sz="2300" kern="1200"/>
            <a:t>Bục miệng nối</a:t>
          </a:r>
          <a:endParaRPr lang="en-US" sz="2300" kern="1200"/>
        </a:p>
      </dsp:txBody>
      <dsp:txXfrm>
        <a:off x="579535" y="2191646"/>
        <a:ext cx="7583192" cy="612672"/>
      </dsp:txXfrm>
    </dsp:sp>
    <dsp:sp modelId="{49122360-4C93-4405-A96E-7A13472D9076}">
      <dsp:nvSpPr>
        <dsp:cNvPr id="0" name=""/>
        <dsp:cNvSpPr/>
      </dsp:nvSpPr>
      <dsp:spPr>
        <a:xfrm>
          <a:off x="0" y="3541262"/>
          <a:ext cx="10927829"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AE15A1-4D24-4098-B306-82095DD48832}">
      <dsp:nvSpPr>
        <dsp:cNvPr id="0" name=""/>
        <dsp:cNvSpPr/>
      </dsp:nvSpPr>
      <dsp:spPr>
        <a:xfrm>
          <a:off x="546391" y="3201782"/>
          <a:ext cx="764948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022350">
            <a:lnSpc>
              <a:spcPct val="90000"/>
            </a:lnSpc>
            <a:spcBef>
              <a:spcPct val="0"/>
            </a:spcBef>
            <a:spcAft>
              <a:spcPct val="35000"/>
            </a:spcAft>
            <a:buNone/>
          </a:pPr>
          <a:r>
            <a:rPr lang="vi-VN" sz="2300" kern="1200"/>
            <a:t>Biến chứng do làm HMNT</a:t>
          </a:r>
          <a:endParaRPr lang="en-US" sz="2300" kern="1200"/>
        </a:p>
      </dsp:txBody>
      <dsp:txXfrm>
        <a:off x="579535" y="3234926"/>
        <a:ext cx="7583192"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81D5-D9DD-49C0-871C-938609926E55}">
      <dsp:nvSpPr>
        <dsp:cNvPr id="0" name=""/>
        <dsp:cNvSpPr/>
      </dsp:nvSpPr>
      <dsp:spPr>
        <a:xfrm>
          <a:off x="0" y="334940"/>
          <a:ext cx="8120220"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t>
          </a:r>
          <a:r>
            <a:rPr lang="en-US" sz="2900" b="1" kern="1200" err="1"/>
            <a:t>Nhóm</a:t>
          </a:r>
          <a:r>
            <a:rPr lang="en-US" sz="2900" b="1" kern="1200"/>
            <a:t> &gt;75 </a:t>
          </a:r>
          <a:r>
            <a:rPr lang="en-US" sz="2900" b="1" kern="1200" err="1"/>
            <a:t>tuổi</a:t>
          </a:r>
          <a:r>
            <a:rPr lang="en-US" sz="2900" b="1" kern="1200"/>
            <a:t> </a:t>
          </a:r>
          <a:r>
            <a:rPr lang="en-US" sz="2900" b="1" kern="1200" err="1"/>
            <a:t>hoặc</a:t>
          </a:r>
          <a:r>
            <a:rPr lang="en-US" sz="2900" b="1" kern="1200"/>
            <a:t> </a:t>
          </a:r>
          <a:r>
            <a:rPr lang="en-US" sz="2900" b="1" kern="1200" err="1"/>
            <a:t>tuổi</a:t>
          </a:r>
          <a:r>
            <a:rPr lang="en-US" sz="2900" b="1" kern="1200"/>
            <a:t> </a:t>
          </a:r>
          <a:r>
            <a:rPr lang="en-US" sz="2900" b="1" kern="1200" err="1"/>
            <a:t>thọ</a:t>
          </a:r>
          <a:r>
            <a:rPr lang="en-US" sz="2900" b="1" kern="1200"/>
            <a:t> </a:t>
          </a:r>
          <a:r>
            <a:rPr lang="en-US" sz="2900" b="1" kern="1200" err="1"/>
            <a:t>kỳ</a:t>
          </a:r>
          <a:r>
            <a:rPr lang="en-US" sz="2900" b="1" kern="1200"/>
            <a:t> </a:t>
          </a:r>
          <a:r>
            <a:rPr lang="en-US" sz="2900" b="1" kern="1200" err="1"/>
            <a:t>vọng</a:t>
          </a:r>
          <a:r>
            <a:rPr lang="en-US" sz="2900" b="1" kern="1200"/>
            <a:t> </a:t>
          </a:r>
          <a:r>
            <a:rPr lang="en-US" sz="2900" b="1" kern="1200" err="1"/>
            <a:t>sống</a:t>
          </a:r>
          <a:r>
            <a:rPr lang="en-US" sz="2900" b="1" kern="1200"/>
            <a:t> &lt;10 </a:t>
          </a:r>
          <a:r>
            <a:rPr lang="en-US" sz="2900" b="1" kern="1200" err="1"/>
            <a:t>năm</a:t>
          </a:r>
          <a:r>
            <a:rPr lang="en-US" sz="2900" b="1" kern="1200"/>
            <a:t>:</a:t>
          </a:r>
          <a:r>
            <a:rPr lang="en-US" sz="2900" kern="1200"/>
            <a:t> </a:t>
          </a:r>
          <a:r>
            <a:rPr lang="en-US" sz="2900" kern="1200" err="1"/>
            <a:t>không</a:t>
          </a:r>
          <a:r>
            <a:rPr lang="en-US" sz="2900" kern="1200"/>
            <a:t> </a:t>
          </a:r>
          <a:r>
            <a:rPr lang="en-US" sz="2900" kern="1200" err="1"/>
            <a:t>cần</a:t>
          </a:r>
          <a:r>
            <a:rPr lang="en-US" sz="2900" kern="1200"/>
            <a:t> </a:t>
          </a:r>
          <a:r>
            <a:rPr lang="en-US" sz="2900" kern="1200" err="1"/>
            <a:t>tầm</a:t>
          </a:r>
          <a:r>
            <a:rPr lang="en-US" sz="2900" kern="1200"/>
            <a:t> </a:t>
          </a:r>
          <a:r>
            <a:rPr lang="en-US" sz="2900" kern="1200" err="1"/>
            <a:t>soát</a:t>
          </a:r>
          <a:endParaRPr lang="en-US" sz="2900" kern="1200"/>
        </a:p>
      </dsp:txBody>
      <dsp:txXfrm>
        <a:off x="56315" y="391255"/>
        <a:ext cx="8007590" cy="1040990"/>
      </dsp:txXfrm>
    </dsp:sp>
    <dsp:sp modelId="{6340A822-5FF6-475F-B786-845404166B17}">
      <dsp:nvSpPr>
        <dsp:cNvPr id="0" name=""/>
        <dsp:cNvSpPr/>
      </dsp:nvSpPr>
      <dsp:spPr>
        <a:xfrm>
          <a:off x="0" y="1572081"/>
          <a:ext cx="8120220" cy="11536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•Nguy </a:t>
          </a:r>
          <a:r>
            <a:rPr lang="en-US" sz="2900" b="1" kern="1200" err="1"/>
            <a:t>cơ</a:t>
          </a:r>
          <a:r>
            <a:rPr lang="en-US" sz="2900" b="1" kern="1200"/>
            <a:t> </a:t>
          </a:r>
          <a:r>
            <a:rPr lang="en-US" sz="2900" b="1" kern="1200" err="1"/>
            <a:t>trung</a:t>
          </a:r>
          <a:r>
            <a:rPr lang="en-US" sz="2900" b="1" kern="1200"/>
            <a:t> </a:t>
          </a:r>
          <a:r>
            <a:rPr lang="en-US" sz="2900" b="1" kern="1200" err="1"/>
            <a:t>bình</a:t>
          </a:r>
          <a:r>
            <a:rPr lang="en-US" sz="2900" b="1" kern="1200"/>
            <a:t>: </a:t>
          </a:r>
          <a:r>
            <a:rPr lang="en-US" sz="2900" kern="1200" err="1"/>
            <a:t>Tùy</a:t>
          </a:r>
          <a:r>
            <a:rPr lang="en-US" sz="2900" kern="1200"/>
            <a:t> BN </a:t>
          </a:r>
          <a:r>
            <a:rPr lang="en-US" sz="2900" kern="1200" err="1"/>
            <a:t>và</a:t>
          </a:r>
          <a:r>
            <a:rPr lang="en-US" sz="2900" kern="1200"/>
            <a:t> ĐK </a:t>
          </a:r>
          <a:r>
            <a:rPr lang="en-US" sz="2900" kern="1200" err="1"/>
            <a:t>cơ</a:t>
          </a:r>
          <a:r>
            <a:rPr lang="en-US" sz="2900" kern="1200"/>
            <a:t> </a:t>
          </a:r>
          <a:r>
            <a:rPr lang="en-US" sz="2900" kern="1200" err="1"/>
            <a:t>sở</a:t>
          </a:r>
          <a:r>
            <a:rPr lang="en-US" sz="2900" kern="1200"/>
            <a:t> y </a:t>
          </a:r>
          <a:r>
            <a:rPr lang="en-US" sz="2900" kern="1200" err="1"/>
            <a:t>tế</a:t>
          </a:r>
        </a:p>
      </dsp:txBody>
      <dsp:txXfrm>
        <a:off x="56315" y="1628396"/>
        <a:ext cx="8007590" cy="1040990"/>
      </dsp:txXfrm>
    </dsp:sp>
    <dsp:sp modelId="{217ED6E1-C912-416A-971A-1D6896C73345}">
      <dsp:nvSpPr>
        <dsp:cNvPr id="0" name=""/>
        <dsp:cNvSpPr/>
      </dsp:nvSpPr>
      <dsp:spPr>
        <a:xfrm>
          <a:off x="0" y="2725701"/>
          <a:ext cx="8120220"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817"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en-US" sz="2300" kern="1200">
              <a:latin typeface="Calibri Light" panose="020F0302020204030204"/>
            </a:rPr>
            <a:t>FOBT mỗi năm</a:t>
          </a:r>
        </a:p>
        <a:p>
          <a:pPr marL="228600" lvl="1" indent="-228600" algn="l" defTabSz="1022350">
            <a:lnSpc>
              <a:spcPct val="90000"/>
            </a:lnSpc>
            <a:spcBef>
              <a:spcPct val="0"/>
            </a:spcBef>
            <a:spcAft>
              <a:spcPct val="20000"/>
            </a:spcAft>
            <a:buChar char="•"/>
          </a:pPr>
          <a:r>
            <a:rPr lang="en-US" sz="2300" kern="1200">
              <a:latin typeface="Calibri Light" panose="020F0302020204030204"/>
            </a:rPr>
            <a:t>Soi</a:t>
          </a:r>
          <a:r>
            <a:rPr lang="en-US" sz="2300" kern="1200"/>
            <a:t> ĐT </a:t>
          </a:r>
          <a:r>
            <a:rPr lang="en-US" sz="2300" kern="1200" err="1"/>
            <a:t>ảo</a:t>
          </a:r>
          <a:r>
            <a:rPr lang="en-US" sz="2300" kern="1200"/>
            <a:t> CTC/Soi </a:t>
          </a:r>
          <a:r>
            <a:rPr lang="en-US" sz="2300" kern="1200" err="1"/>
            <a:t>ống</a:t>
          </a:r>
          <a:r>
            <a:rPr lang="en-US" sz="2300" kern="1200"/>
            <a:t> </a:t>
          </a:r>
          <a:r>
            <a:rPr lang="en-US" sz="2300" kern="1200" err="1"/>
            <a:t>cứng</a:t>
          </a:r>
          <a:r>
            <a:rPr lang="en-US" sz="2300" kern="1200"/>
            <a:t> FS </a:t>
          </a:r>
          <a:r>
            <a:rPr lang="en-US" sz="2300" kern="1200" err="1"/>
            <a:t>mỗi</a:t>
          </a:r>
          <a:r>
            <a:rPr lang="en-US" sz="2300" kern="1200"/>
            <a:t> 5 </a:t>
          </a:r>
          <a:r>
            <a:rPr lang="en-US" sz="2300" kern="1200" err="1"/>
            <a:t>năm</a:t>
          </a:r>
          <a:endParaRPr lang="en-US" sz="2300" kern="1200"/>
        </a:p>
        <a:p>
          <a:pPr marL="228600" lvl="1" indent="-228600" algn="l" defTabSz="1022350">
            <a:lnSpc>
              <a:spcPct val="90000"/>
            </a:lnSpc>
            <a:spcBef>
              <a:spcPct val="0"/>
            </a:spcBef>
            <a:spcAft>
              <a:spcPct val="20000"/>
            </a:spcAft>
            <a:buChar char="•"/>
          </a:pPr>
          <a:r>
            <a:rPr lang="en-US" sz="2300" kern="1200"/>
            <a:t>NS </a:t>
          </a:r>
          <a:r>
            <a:rPr lang="en-US" sz="2300" kern="1200" err="1"/>
            <a:t>toàn</a:t>
          </a:r>
          <a:r>
            <a:rPr lang="en-US" sz="2300" kern="1200"/>
            <a:t> </a:t>
          </a:r>
          <a:r>
            <a:rPr lang="en-US" sz="2300" kern="1200" err="1"/>
            <a:t>bộ</a:t>
          </a:r>
          <a:r>
            <a:rPr lang="en-US" sz="2300" kern="1200"/>
            <a:t> </a:t>
          </a:r>
          <a:r>
            <a:rPr lang="en-US" sz="2300" kern="1200" err="1"/>
            <a:t>khung</a:t>
          </a:r>
          <a:r>
            <a:rPr lang="en-US" sz="2300" kern="1200"/>
            <a:t> </a:t>
          </a:r>
          <a:r>
            <a:rPr lang="en-US" sz="2300" kern="1200" err="1"/>
            <a:t>đại</a:t>
          </a:r>
          <a:r>
            <a:rPr lang="en-US" sz="2300" kern="1200"/>
            <a:t> </a:t>
          </a:r>
          <a:r>
            <a:rPr lang="en-US" sz="2300" kern="1200" err="1"/>
            <a:t>tràng</a:t>
          </a:r>
          <a:r>
            <a:rPr lang="en-US" sz="2300" kern="1200"/>
            <a:t> </a:t>
          </a:r>
          <a:r>
            <a:rPr lang="en-US" sz="2300" kern="1200" err="1"/>
            <a:t>mỗi</a:t>
          </a:r>
          <a:r>
            <a:rPr lang="en-US" sz="2300" kern="1200"/>
            <a:t> 10 </a:t>
          </a:r>
          <a:r>
            <a:rPr lang="en-US" sz="2300" kern="1200" err="1"/>
            <a:t>năm</a:t>
          </a:r>
          <a:endParaRPr lang="en-US" sz="2300" kern="1200"/>
        </a:p>
        <a:p>
          <a:pPr marL="228600" lvl="1" indent="-228600" algn="l" defTabSz="1022350">
            <a:lnSpc>
              <a:spcPct val="90000"/>
            </a:lnSpc>
            <a:spcBef>
              <a:spcPct val="0"/>
            </a:spcBef>
            <a:spcAft>
              <a:spcPct val="20000"/>
            </a:spcAft>
            <a:buChar char="•"/>
          </a:pPr>
          <a:r>
            <a:rPr lang="en-US" sz="2300" kern="1200"/>
            <a:t>sDNA</a:t>
          </a:r>
        </a:p>
      </dsp:txBody>
      <dsp:txXfrm>
        <a:off x="0" y="2725701"/>
        <a:ext cx="8120220" cy="1590794"/>
      </dsp:txXfrm>
    </dsp:sp>
    <dsp:sp modelId="{4A156F79-ACBF-4C09-8D81-729B37C7F285}">
      <dsp:nvSpPr>
        <dsp:cNvPr id="0" name=""/>
        <dsp:cNvSpPr/>
      </dsp:nvSpPr>
      <dsp:spPr>
        <a:xfrm>
          <a:off x="0" y="4316496"/>
          <a:ext cx="8120220" cy="11536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1" kern="1200">
              <a:latin typeface="Calibri Light" panose="020F0302020204030204"/>
            </a:rPr>
            <a:t>•</a:t>
          </a:r>
          <a:r>
            <a:rPr lang="en-US" sz="2900" b="1" kern="1200"/>
            <a:t>Nguy </a:t>
          </a:r>
          <a:r>
            <a:rPr lang="en-US" sz="2900" b="1" kern="1200" err="1">
              <a:latin typeface="Calibri Light" panose="020F0302020204030204"/>
            </a:rPr>
            <a:t>cơcao</a:t>
          </a:r>
          <a:r>
            <a:rPr lang="en-US" sz="2900" b="1" kern="1200"/>
            <a:t>: </a:t>
          </a:r>
          <a:r>
            <a:rPr lang="en-US" sz="2900" kern="1200" err="1"/>
            <a:t>Thời</a:t>
          </a:r>
          <a:r>
            <a:rPr lang="en-US" sz="2900" kern="1200"/>
            <a:t> </a:t>
          </a:r>
          <a:r>
            <a:rPr lang="en-US" sz="2900" kern="1200" err="1"/>
            <a:t>gian</a:t>
          </a:r>
          <a:r>
            <a:rPr lang="en-US" sz="2900" kern="1200"/>
            <a:t> 40y/10 </a:t>
          </a:r>
          <a:r>
            <a:rPr lang="en-US" sz="2900" kern="1200" err="1"/>
            <a:t>năm</a:t>
          </a:r>
          <a:r>
            <a:rPr lang="en-US" sz="2900" kern="1200"/>
            <a:t> </a:t>
          </a:r>
          <a:r>
            <a:rPr lang="en-US" sz="2900" kern="1200" err="1"/>
            <a:t>trước</a:t>
          </a:r>
          <a:r>
            <a:rPr lang="en-US" sz="2900" kern="1200"/>
            <a:t> </a:t>
          </a:r>
          <a:r>
            <a:rPr lang="en-US" sz="2900" kern="1200" err="1"/>
            <a:t>tuổi</a:t>
          </a:r>
          <a:r>
            <a:rPr lang="en-US" sz="2900" kern="1200"/>
            <a:t> </a:t>
          </a:r>
          <a:r>
            <a:rPr lang="en-US" sz="2900" kern="1200" err="1"/>
            <a:t>kp</a:t>
          </a:r>
          <a:r>
            <a:rPr lang="en-US" sz="2900" kern="1200"/>
            <a:t> K ĐTT </a:t>
          </a:r>
          <a:r>
            <a:rPr lang="en-US" sz="2900" kern="1200" err="1"/>
            <a:t>gđ</a:t>
          </a:r>
          <a:endParaRPr lang="en-US" sz="2900" kern="1200"/>
        </a:p>
      </dsp:txBody>
      <dsp:txXfrm>
        <a:off x="56315" y="4372811"/>
        <a:ext cx="8007590" cy="1040990"/>
      </dsp:txXfrm>
    </dsp:sp>
    <dsp:sp modelId="{29AB782E-7B8E-408A-A247-9246F3DCA864}">
      <dsp:nvSpPr>
        <dsp:cNvPr id="0" name=""/>
        <dsp:cNvSpPr/>
      </dsp:nvSpPr>
      <dsp:spPr>
        <a:xfrm>
          <a:off x="0" y="5470116"/>
          <a:ext cx="812022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81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err="1"/>
            <a:t>Nội</a:t>
          </a:r>
          <a:r>
            <a:rPr lang="en-US" sz="2300" kern="1200"/>
            <a:t> soi </a:t>
          </a:r>
          <a:r>
            <a:rPr lang="en-US" sz="2300" kern="1200" err="1"/>
            <a:t>toàn</a:t>
          </a:r>
          <a:r>
            <a:rPr lang="en-US" sz="2300" kern="1200"/>
            <a:t> </a:t>
          </a:r>
          <a:r>
            <a:rPr lang="en-US" sz="2300" kern="1200" err="1"/>
            <a:t>bộ</a:t>
          </a:r>
          <a:r>
            <a:rPr lang="en-US" sz="2300" kern="1200"/>
            <a:t> </a:t>
          </a:r>
          <a:r>
            <a:rPr lang="en-US" sz="2300" kern="1200" err="1"/>
            <a:t>đại</a:t>
          </a:r>
          <a:r>
            <a:rPr lang="en-US" sz="2300" kern="1200"/>
            <a:t> </a:t>
          </a:r>
          <a:r>
            <a:rPr lang="en-US" sz="2300" kern="1200" err="1"/>
            <a:t>tràng</a:t>
          </a:r>
          <a:r>
            <a:rPr lang="en-US" sz="2300" kern="1200"/>
            <a:t>/</a:t>
          </a:r>
          <a:r>
            <a:rPr lang="en-US" sz="2300" kern="1200" err="1"/>
            <a:t>mỗi</a:t>
          </a:r>
          <a:r>
            <a:rPr lang="en-US" sz="2300" kern="1200"/>
            <a:t> 10 </a:t>
          </a:r>
          <a:r>
            <a:rPr lang="en-US" sz="2300" kern="1200" err="1"/>
            <a:t>năm</a:t>
          </a:r>
          <a:endParaRPr lang="en-US" sz="2300" kern="1200"/>
        </a:p>
      </dsp:txBody>
      <dsp:txXfrm>
        <a:off x="0" y="5470116"/>
        <a:ext cx="8120220" cy="48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68868-3D1E-4034-9D56-66A1772A1AE0}"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E0E31-60B9-4A67-8539-624E7FF7A20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FE0E31-60B9-4A67-8539-624E7FF7A20A}" type="slidenum">
              <a:rPr lang="en-US" smtClean="0"/>
              <a:t>1</a:t>
            </a:fld>
            <a:endParaRPr lang="en-US"/>
          </a:p>
        </p:txBody>
      </p:sp>
    </p:spTree>
    <p:extLst>
      <p:ext uri="{BB962C8B-B14F-4D97-AF65-F5344CB8AC3E}">
        <p14:creationId xmlns:p14="http://schemas.microsoft.com/office/powerpoint/2010/main" val="4141311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57</a:t>
            </a:fld>
            <a:endParaRPr lang="en-US"/>
          </a:p>
        </p:txBody>
      </p:sp>
    </p:spTree>
    <p:extLst>
      <p:ext uri="{BB962C8B-B14F-4D97-AF65-F5344CB8AC3E}">
        <p14:creationId xmlns:p14="http://schemas.microsoft.com/office/powerpoint/2010/main" val="480645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Vòng HMTT </a:t>
            </a:r>
            <a:r>
              <a:rPr lang="en-US" err="1">
                <a:ea typeface="Calibri"/>
                <a:cs typeface="Calibri"/>
              </a:rPr>
              <a:t>cách</a:t>
            </a:r>
            <a:r>
              <a:rPr lang="en-US">
                <a:ea typeface="Calibri"/>
                <a:cs typeface="Calibri"/>
              </a:rPr>
              <a:t> </a:t>
            </a:r>
            <a:r>
              <a:rPr lang="en-US" err="1">
                <a:ea typeface="Calibri"/>
                <a:cs typeface="Calibri"/>
              </a:rPr>
              <a:t>bờ</a:t>
            </a:r>
            <a:r>
              <a:rPr lang="en-US">
                <a:ea typeface="Calibri"/>
                <a:cs typeface="Calibri"/>
              </a:rPr>
              <a:t> HM 4-5cm = Ranh </a:t>
            </a:r>
            <a:r>
              <a:rPr lang="en-US" err="1">
                <a:ea typeface="Calibri"/>
                <a:cs typeface="Calibri"/>
              </a:rPr>
              <a:t>giới</a:t>
            </a:r>
            <a:r>
              <a:rPr lang="en-US">
                <a:ea typeface="Calibri"/>
                <a:cs typeface="Calibri"/>
              </a:rPr>
              <a:t> </a:t>
            </a:r>
            <a:r>
              <a:rPr lang="en-US" err="1">
                <a:ea typeface="Calibri"/>
                <a:cs typeface="Calibri"/>
              </a:rPr>
              <a:t>bóng</a:t>
            </a:r>
            <a:r>
              <a:rPr lang="en-US">
                <a:ea typeface="Calibri"/>
                <a:cs typeface="Calibri"/>
              </a:rPr>
              <a:t> TT </a:t>
            </a:r>
            <a:r>
              <a:rPr lang="en-US" err="1">
                <a:ea typeface="Calibri"/>
                <a:cs typeface="Calibri"/>
              </a:rPr>
              <a:t>với</a:t>
            </a:r>
            <a:r>
              <a:rPr lang="en-US">
                <a:ea typeface="Calibri"/>
                <a:cs typeface="Calibri"/>
              </a:rPr>
              <a:t> </a:t>
            </a:r>
            <a:r>
              <a:rPr lang="en-US" err="1">
                <a:ea typeface="Calibri"/>
                <a:cs typeface="Calibri"/>
              </a:rPr>
              <a:t>ống</a:t>
            </a:r>
            <a:r>
              <a:rPr lang="en-US">
                <a:ea typeface="Calibri"/>
                <a:cs typeface="Calibri"/>
              </a:rPr>
              <a:t> HM </a:t>
            </a:r>
            <a:r>
              <a:rPr lang="en-US" err="1">
                <a:ea typeface="Calibri"/>
                <a:cs typeface="Calibri"/>
              </a:rPr>
              <a:t>trên</a:t>
            </a:r>
            <a:r>
              <a:rPr lang="en-US">
                <a:ea typeface="Calibri"/>
                <a:cs typeface="Calibri"/>
              </a:rPr>
              <a:t> PT --&gt; &gt;1cm </a:t>
            </a:r>
            <a:r>
              <a:rPr lang="en-US" err="1">
                <a:ea typeface="Calibri"/>
                <a:cs typeface="Calibri"/>
              </a:rPr>
              <a:t>thì</a:t>
            </a:r>
            <a:r>
              <a:rPr lang="en-US">
                <a:ea typeface="Calibri"/>
                <a:cs typeface="Calibri"/>
              </a:rPr>
              <a:t> TT (G) </a:t>
            </a:r>
            <a:r>
              <a:rPr lang="en-US" b="1">
                <a:ea typeface="Calibri"/>
                <a:cs typeface="Calibri"/>
              </a:rPr>
              <a:t>???</a:t>
            </a:r>
          </a:p>
          <a:p>
            <a:r>
              <a:rPr lang="en-US" b="1" err="1">
                <a:ea typeface="Calibri"/>
                <a:cs typeface="Calibri"/>
              </a:rPr>
              <a:t>Nếu</a:t>
            </a:r>
            <a:r>
              <a:rPr lang="en-US" b="1">
                <a:ea typeface="Calibri"/>
                <a:cs typeface="Calibri"/>
              </a:rPr>
              <a:t> </a:t>
            </a:r>
            <a:r>
              <a:rPr lang="en-US" b="1" err="1">
                <a:ea typeface="Calibri"/>
                <a:cs typeface="Calibri"/>
              </a:rPr>
              <a:t>xâm</a:t>
            </a:r>
            <a:r>
              <a:rPr lang="en-US" b="1">
                <a:ea typeface="Calibri"/>
                <a:cs typeface="Calibri"/>
              </a:rPr>
              <a:t> </a:t>
            </a:r>
            <a:r>
              <a:rPr lang="en-US" b="1" err="1">
                <a:ea typeface="Calibri"/>
                <a:cs typeface="Calibri"/>
              </a:rPr>
              <a:t>lấn</a:t>
            </a:r>
            <a:r>
              <a:rPr lang="en-US" b="1">
                <a:ea typeface="Calibri"/>
                <a:cs typeface="Calibri"/>
              </a:rPr>
              <a:t> </a:t>
            </a:r>
            <a:r>
              <a:rPr lang="en-US" b="1" err="1">
                <a:ea typeface="Calibri"/>
                <a:cs typeface="Calibri"/>
              </a:rPr>
              <a:t>cơ</a:t>
            </a:r>
            <a:r>
              <a:rPr lang="en-US" b="1">
                <a:ea typeface="Calibri"/>
                <a:cs typeface="Calibri"/>
              </a:rPr>
              <a:t> </a:t>
            </a:r>
            <a:r>
              <a:rPr lang="en-US" b="1" err="1">
                <a:ea typeface="Calibri"/>
                <a:cs typeface="Calibri"/>
              </a:rPr>
              <a:t>thắt</a:t>
            </a:r>
            <a:r>
              <a:rPr lang="en-US" b="1">
                <a:ea typeface="Calibri"/>
                <a:cs typeface="Calibri"/>
              </a:rPr>
              <a:t> </a:t>
            </a:r>
            <a:r>
              <a:rPr lang="en-US" b="1" err="1">
                <a:ea typeface="Calibri"/>
                <a:cs typeface="Calibri"/>
              </a:rPr>
              <a:t>trong</a:t>
            </a:r>
            <a:r>
              <a:rPr lang="en-US" b="1">
                <a:ea typeface="Calibri"/>
                <a:cs typeface="Calibri"/>
              </a:rPr>
              <a:t> --&gt; ISR (</a:t>
            </a:r>
            <a:r>
              <a:rPr lang="en-US" b="1" err="1">
                <a:ea typeface="Calibri"/>
                <a:cs typeface="Calibri"/>
              </a:rPr>
              <a:t>cắt</a:t>
            </a:r>
            <a:r>
              <a:rPr lang="en-US" b="1">
                <a:ea typeface="Calibri"/>
                <a:cs typeface="Calibri"/>
              </a:rPr>
              <a:t> all CTT)</a:t>
            </a:r>
          </a:p>
          <a:p>
            <a:r>
              <a:rPr lang="en-US" b="1" err="1">
                <a:ea typeface="Calibri"/>
                <a:cs typeface="Calibri"/>
              </a:rPr>
              <a:t>Không</a:t>
            </a:r>
            <a:r>
              <a:rPr lang="en-US" b="1">
                <a:ea typeface="Calibri"/>
                <a:cs typeface="Calibri"/>
              </a:rPr>
              <a:t> </a:t>
            </a:r>
            <a:r>
              <a:rPr lang="en-US" b="1" err="1">
                <a:ea typeface="Calibri"/>
                <a:cs typeface="Calibri"/>
              </a:rPr>
              <a:t>xâm</a:t>
            </a:r>
            <a:r>
              <a:rPr lang="en-US" b="1">
                <a:ea typeface="Calibri"/>
                <a:cs typeface="Calibri"/>
              </a:rPr>
              <a:t> </a:t>
            </a:r>
            <a:r>
              <a:rPr lang="en-US" b="1" err="1">
                <a:ea typeface="Calibri"/>
                <a:cs typeface="Calibri"/>
              </a:rPr>
              <a:t>lấn</a:t>
            </a:r>
            <a:r>
              <a:rPr lang="en-US" b="1">
                <a:ea typeface="Calibri"/>
                <a:cs typeface="Calibri"/>
              </a:rPr>
              <a:t> </a:t>
            </a:r>
            <a:r>
              <a:rPr lang="en-US" b="1" err="1">
                <a:ea typeface="Calibri"/>
                <a:cs typeface="Calibri"/>
              </a:rPr>
              <a:t>cơ</a:t>
            </a:r>
            <a:r>
              <a:rPr lang="en-US" b="1">
                <a:ea typeface="Calibri"/>
                <a:cs typeface="Calibri"/>
              </a:rPr>
              <a:t> </a:t>
            </a:r>
            <a:r>
              <a:rPr lang="en-US" b="1" err="1">
                <a:ea typeface="Calibri"/>
                <a:cs typeface="Calibri"/>
              </a:rPr>
              <a:t>thắt</a:t>
            </a:r>
            <a:r>
              <a:rPr lang="en-US" b="1">
                <a:ea typeface="Calibri"/>
                <a:cs typeface="Calibri"/>
              </a:rPr>
              <a:t> </a:t>
            </a:r>
            <a:r>
              <a:rPr lang="en-US" b="1" err="1">
                <a:ea typeface="Calibri"/>
                <a:cs typeface="Calibri"/>
              </a:rPr>
              <a:t>trong</a:t>
            </a:r>
            <a:r>
              <a:rPr lang="en-US" b="1">
                <a:ea typeface="Calibri"/>
                <a:cs typeface="Calibri"/>
              </a:rPr>
              <a:t> --&gt; ISR (</a:t>
            </a:r>
            <a:r>
              <a:rPr lang="en-US" b="1" err="1">
                <a:ea typeface="Calibri"/>
                <a:cs typeface="Calibri"/>
              </a:rPr>
              <a:t>cắt</a:t>
            </a:r>
            <a:r>
              <a:rPr lang="en-US" b="1">
                <a:ea typeface="Calibri"/>
                <a:cs typeface="Calibri"/>
              </a:rPr>
              <a:t> 1 </a:t>
            </a:r>
            <a:r>
              <a:rPr lang="en-US" b="1" err="1">
                <a:ea typeface="Calibri"/>
                <a:cs typeface="Calibri"/>
              </a:rPr>
              <a:t>phần</a:t>
            </a:r>
            <a:r>
              <a:rPr lang="en-US" b="1">
                <a:ea typeface="Calibri"/>
                <a:cs typeface="Calibri"/>
              </a:rPr>
              <a:t> CTT)</a:t>
            </a:r>
          </a:p>
        </p:txBody>
      </p:sp>
      <p:sp>
        <p:nvSpPr>
          <p:cNvPr id="4" name="Slide Number Placeholder 3"/>
          <p:cNvSpPr>
            <a:spLocks noGrp="1"/>
          </p:cNvSpPr>
          <p:nvPr>
            <p:ph type="sldNum" sz="quarter" idx="10"/>
          </p:nvPr>
        </p:nvSpPr>
        <p:spPr/>
        <p:txBody>
          <a:bodyPr/>
          <a:lstStyle/>
          <a:p>
            <a:fld id="{4EFE0E31-60B9-4A67-8539-624E7FF7A20A}" type="slidenum">
              <a:rPr lang="en-US" smtClean="0"/>
              <a:t>59</a:t>
            </a:fld>
            <a:endParaRPr lang="en-US"/>
          </a:p>
        </p:txBody>
      </p:sp>
    </p:spTree>
    <p:extLst>
      <p:ext uri="{BB962C8B-B14F-4D97-AF65-F5344CB8AC3E}">
        <p14:creationId xmlns:p14="http://schemas.microsoft.com/office/powerpoint/2010/main" val="4118523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Túi</a:t>
            </a:r>
            <a:r>
              <a:rPr lang="en-US">
                <a:cs typeface="Calibri"/>
              </a:rPr>
              <a:t> J: </a:t>
            </a:r>
            <a:r>
              <a:rPr lang="en-US" err="1">
                <a:cs typeface="Calibri"/>
              </a:rPr>
              <a:t>gấp</a:t>
            </a:r>
            <a:r>
              <a:rPr lang="en-US">
                <a:cs typeface="Calibri"/>
              </a:rPr>
              <a:t> </a:t>
            </a:r>
            <a:r>
              <a:rPr lang="en-US" err="1">
                <a:cs typeface="Calibri"/>
              </a:rPr>
              <a:t>đoạn</a:t>
            </a:r>
            <a:r>
              <a:rPr lang="en-US">
                <a:cs typeface="Calibri"/>
              </a:rPr>
              <a:t> </a:t>
            </a:r>
            <a:r>
              <a:rPr lang="en-US" err="1">
                <a:cs typeface="Calibri"/>
              </a:rPr>
              <a:t>đại</a:t>
            </a:r>
            <a:r>
              <a:rPr lang="en-US">
                <a:cs typeface="Calibri"/>
              </a:rPr>
              <a:t> </a:t>
            </a:r>
            <a:r>
              <a:rPr lang="en-US" err="1">
                <a:cs typeface="Calibri"/>
              </a:rPr>
              <a:t>tràng</a:t>
            </a:r>
            <a:endParaRPr lang="en-US" err="1"/>
          </a:p>
        </p:txBody>
      </p:sp>
      <p:sp>
        <p:nvSpPr>
          <p:cNvPr id="4" name="Slide Number Placeholder 3"/>
          <p:cNvSpPr>
            <a:spLocks noGrp="1"/>
          </p:cNvSpPr>
          <p:nvPr>
            <p:ph type="sldNum" sz="quarter" idx="10"/>
          </p:nvPr>
        </p:nvSpPr>
        <p:spPr/>
        <p:txBody>
          <a:bodyPr/>
          <a:lstStyle/>
          <a:p>
            <a:fld id="{4EFE0E31-60B9-4A67-8539-624E7FF7A20A}" type="slidenum">
              <a:rPr lang="en-US" smtClean="0"/>
              <a:t>60</a:t>
            </a:fld>
            <a:endParaRPr lang="en-US"/>
          </a:p>
        </p:txBody>
      </p:sp>
    </p:spTree>
    <p:extLst>
      <p:ext uri="{BB962C8B-B14F-4D97-AF65-F5344CB8AC3E}">
        <p14:creationId xmlns:p14="http://schemas.microsoft.com/office/powerpoint/2010/main" val="24420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Abdominoperineal resection (APR)</a:t>
            </a:r>
            <a:endParaRPr lang="en-US"/>
          </a:p>
          <a:p>
            <a:endParaRPr lang="en-US">
              <a:ea typeface="Calibri"/>
              <a:cs typeface="Calibri"/>
            </a:endParaRPr>
          </a:p>
        </p:txBody>
      </p:sp>
      <p:sp>
        <p:nvSpPr>
          <p:cNvPr id="4" name="Slide Number Placeholder 3"/>
          <p:cNvSpPr>
            <a:spLocks noGrp="1"/>
          </p:cNvSpPr>
          <p:nvPr>
            <p:ph type="sldNum" sz="quarter" idx="10"/>
          </p:nvPr>
        </p:nvSpPr>
        <p:spPr/>
        <p:txBody>
          <a:bodyPr/>
          <a:lstStyle/>
          <a:p>
            <a:fld id="{4EFE0E31-60B9-4A67-8539-624E7FF7A20A}" type="slidenum">
              <a:rPr lang="en-US" smtClean="0"/>
              <a:t>62</a:t>
            </a:fld>
            <a:endParaRPr lang="en-US"/>
          </a:p>
        </p:txBody>
      </p:sp>
    </p:spTree>
    <p:extLst>
      <p:ext uri="{BB962C8B-B14F-4D97-AF65-F5344CB8AC3E}">
        <p14:creationId xmlns:p14="http://schemas.microsoft.com/office/powerpoint/2010/main" val="205435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63</a:t>
            </a:fld>
            <a:endParaRPr lang="en-US"/>
          </a:p>
        </p:txBody>
      </p:sp>
    </p:spTree>
    <p:extLst>
      <p:ext uri="{BB962C8B-B14F-4D97-AF65-F5344CB8AC3E}">
        <p14:creationId xmlns:p14="http://schemas.microsoft.com/office/powerpoint/2010/main" val="127747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64</a:t>
            </a:fld>
            <a:endParaRPr lang="en-US"/>
          </a:p>
        </p:txBody>
      </p:sp>
    </p:spTree>
    <p:extLst>
      <p:ext uri="{BB962C8B-B14F-4D97-AF65-F5344CB8AC3E}">
        <p14:creationId xmlns:p14="http://schemas.microsoft.com/office/powerpoint/2010/main" val="305592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67</a:t>
            </a:fld>
            <a:endParaRPr lang="en-US"/>
          </a:p>
        </p:txBody>
      </p:sp>
    </p:spTree>
    <p:extLst>
      <p:ext uri="{BB962C8B-B14F-4D97-AF65-F5344CB8AC3E}">
        <p14:creationId xmlns:p14="http://schemas.microsoft.com/office/powerpoint/2010/main" val="155566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vi-VN">
                <a:cs typeface="Calibri"/>
              </a:rPr>
              <a:t>- </a:t>
            </a:r>
            <a:r>
              <a:rPr lang="en-US" altLang="vi-VN" err="1">
                <a:cs typeface="Calibri"/>
              </a:rPr>
              <a:t>phối</a:t>
            </a:r>
            <a:r>
              <a:rPr lang="en-US" altLang="vi-VN">
                <a:cs typeface="Calibri"/>
              </a:rPr>
              <a:t> </a:t>
            </a:r>
            <a:r>
              <a:rPr lang="en-US" altLang="vi-VN" err="1">
                <a:cs typeface="Calibri"/>
              </a:rPr>
              <a:t>hợp</a:t>
            </a:r>
            <a:r>
              <a:rPr lang="en-US" altLang="vi-VN">
                <a:cs typeface="Calibri"/>
              </a:rPr>
              <a:t> </a:t>
            </a:r>
            <a:r>
              <a:rPr lang="en-US" altLang="vi-VN" err="1">
                <a:cs typeface="Calibri"/>
              </a:rPr>
              <a:t>hóa</a:t>
            </a:r>
            <a:r>
              <a:rPr lang="en-US" altLang="vi-VN">
                <a:cs typeface="Calibri"/>
              </a:rPr>
              <a:t> </a:t>
            </a:r>
            <a:r>
              <a:rPr lang="en-US" altLang="vi-VN" err="1">
                <a:cs typeface="Calibri"/>
              </a:rPr>
              <a:t>trị</a:t>
            </a:r>
            <a:r>
              <a:rPr lang="en-US" altLang="vi-VN">
                <a:cs typeface="Calibri"/>
              </a:rPr>
              <a:t> </a:t>
            </a:r>
            <a:r>
              <a:rPr lang="en-US" altLang="vi-VN" err="1">
                <a:cs typeface="Calibri"/>
              </a:rPr>
              <a:t>đồng</a:t>
            </a:r>
            <a:r>
              <a:rPr lang="en-US" altLang="vi-VN">
                <a:cs typeface="Calibri"/>
              </a:rPr>
              <a:t> </a:t>
            </a:r>
            <a:r>
              <a:rPr lang="en-US" altLang="vi-VN" err="1">
                <a:cs typeface="Calibri"/>
              </a:rPr>
              <a:t>thời</a:t>
            </a:r>
            <a:r>
              <a:rPr lang="en-US" altLang="vi-VN">
                <a:cs typeface="Calibri"/>
              </a:rPr>
              <a:t> </a:t>
            </a:r>
            <a:r>
              <a:rPr lang="en-US" altLang="vi-VN" err="1">
                <a:cs typeface="Calibri"/>
              </a:rPr>
              <a:t>với</a:t>
            </a:r>
            <a:r>
              <a:rPr lang="en-US" altLang="vi-VN">
                <a:cs typeface="Calibri"/>
              </a:rPr>
              <a:t> </a:t>
            </a:r>
            <a:r>
              <a:rPr lang="en-US" altLang="vi-VN" err="1">
                <a:cs typeface="Calibri"/>
              </a:rPr>
              <a:t>xj</a:t>
            </a:r>
            <a:r>
              <a:rPr lang="en-US" altLang="vi-VN">
                <a:cs typeface="Calibri"/>
              </a:rPr>
              <a:t> </a:t>
            </a:r>
            <a:r>
              <a:rPr lang="en-US" altLang="vi-VN" err="1">
                <a:cs typeface="Calibri"/>
              </a:rPr>
              <a:t>trị</a:t>
            </a:r>
            <a:r>
              <a:rPr lang="en-US" altLang="vi-VN">
                <a:cs typeface="Calibri"/>
              </a:rPr>
              <a:t> </a:t>
            </a:r>
            <a:r>
              <a:rPr lang="en-US" altLang="vi-VN" err="1">
                <a:cs typeface="Calibri"/>
              </a:rPr>
              <a:t>làm</a:t>
            </a:r>
            <a:r>
              <a:rPr lang="en-US" altLang="vi-VN">
                <a:cs typeface="Calibri"/>
              </a:rPr>
              <a:t> </a:t>
            </a:r>
            <a:r>
              <a:rPr lang="en-US" altLang="vi-VN" err="1">
                <a:cs typeface="Calibri"/>
              </a:rPr>
              <a:t>tăng</a:t>
            </a:r>
            <a:r>
              <a:rPr lang="en-US" altLang="vi-VN">
                <a:cs typeface="Calibri"/>
              </a:rPr>
              <a:t> </a:t>
            </a:r>
            <a:r>
              <a:rPr lang="en-US" altLang="vi-VN" err="1">
                <a:cs typeface="Calibri"/>
              </a:rPr>
              <a:t>tỉ</a:t>
            </a:r>
            <a:r>
              <a:rPr lang="en-US" altLang="vi-VN">
                <a:cs typeface="Calibri"/>
              </a:rPr>
              <a:t> </a:t>
            </a:r>
            <a:r>
              <a:rPr lang="en-US" altLang="vi-VN" err="1">
                <a:cs typeface="Calibri"/>
              </a:rPr>
              <a:t>lệ</a:t>
            </a:r>
            <a:r>
              <a:rPr lang="en-US" altLang="vi-VN">
                <a:cs typeface="Calibri"/>
              </a:rPr>
              <a:t> </a:t>
            </a:r>
            <a:r>
              <a:rPr lang="en-US" altLang="vi-VN" err="1">
                <a:cs typeface="Calibri"/>
              </a:rPr>
              <a:t>đáp</a:t>
            </a:r>
            <a:r>
              <a:rPr lang="en-US" altLang="vi-VN">
                <a:cs typeface="Calibri"/>
              </a:rPr>
              <a:t> </a:t>
            </a:r>
            <a:r>
              <a:rPr lang="en-US" altLang="vi-VN" err="1">
                <a:cs typeface="Calibri"/>
              </a:rPr>
              <a:t>ứng</a:t>
            </a:r>
            <a:r>
              <a:rPr lang="en-US" altLang="vi-VN">
                <a:cs typeface="Calibri"/>
              </a:rPr>
              <a:t> </a:t>
            </a:r>
            <a:r>
              <a:rPr lang="en-US" altLang="vi-VN" err="1">
                <a:cs typeface="Calibri"/>
              </a:rPr>
              <a:t>tại</a:t>
            </a:r>
            <a:r>
              <a:rPr lang="en-US" altLang="vi-VN">
                <a:cs typeface="Calibri"/>
              </a:rPr>
              <a:t> </a:t>
            </a:r>
            <a:r>
              <a:rPr lang="en-US" altLang="vi-VN" err="1">
                <a:cs typeface="Calibri"/>
              </a:rPr>
              <a:t>bướu</a:t>
            </a:r>
            <a:r>
              <a:rPr lang="en-US" altLang="vi-VN">
                <a:cs typeface="Calibri"/>
              </a:rPr>
              <a:t> </a:t>
            </a:r>
            <a:r>
              <a:rPr lang="en-US" altLang="vi-VN" err="1">
                <a:cs typeface="Calibri"/>
              </a:rPr>
              <a:t>và</a:t>
            </a:r>
            <a:r>
              <a:rPr lang="en-US" altLang="vi-VN">
                <a:cs typeface="Calibri"/>
              </a:rPr>
              <a:t> </a:t>
            </a:r>
            <a:r>
              <a:rPr lang="en-US" altLang="vi-VN" err="1">
                <a:cs typeface="Calibri"/>
              </a:rPr>
              <a:t>giảm</a:t>
            </a:r>
            <a:r>
              <a:rPr lang="en-US" altLang="vi-VN">
                <a:cs typeface="Calibri"/>
              </a:rPr>
              <a:t> </a:t>
            </a:r>
            <a:r>
              <a:rPr lang="en-US" altLang="vi-VN" err="1">
                <a:cs typeface="Calibri"/>
              </a:rPr>
              <a:t>một</a:t>
            </a:r>
            <a:r>
              <a:rPr lang="en-US" altLang="vi-VN">
                <a:cs typeface="Calibri"/>
              </a:rPr>
              <a:t> </a:t>
            </a:r>
            <a:r>
              <a:rPr lang="en-US" altLang="vi-VN" err="1">
                <a:cs typeface="Calibri"/>
              </a:rPr>
              <a:t>nửa</a:t>
            </a:r>
            <a:r>
              <a:rPr lang="en-US" altLang="vi-VN">
                <a:cs typeface="Calibri"/>
              </a:rPr>
              <a:t> </a:t>
            </a:r>
            <a:r>
              <a:rPr lang="en-US" altLang="vi-VN" err="1">
                <a:cs typeface="Calibri"/>
              </a:rPr>
              <a:t>tỉ</a:t>
            </a:r>
            <a:r>
              <a:rPr lang="en-US" altLang="vi-VN">
                <a:cs typeface="Calibri"/>
              </a:rPr>
              <a:t> </a:t>
            </a:r>
            <a:r>
              <a:rPr lang="en-US" altLang="vi-VN" err="1">
                <a:cs typeface="Calibri"/>
              </a:rPr>
              <a:t>lệ</a:t>
            </a:r>
            <a:r>
              <a:rPr lang="en-US" altLang="vi-VN">
                <a:cs typeface="Calibri"/>
              </a:rPr>
              <a:t> </a:t>
            </a:r>
            <a:r>
              <a:rPr lang="en-US" altLang="vi-VN" err="1">
                <a:cs typeface="Calibri"/>
              </a:rPr>
              <a:t>tái</a:t>
            </a:r>
            <a:r>
              <a:rPr lang="en-US" altLang="vi-VN">
                <a:cs typeface="Calibri"/>
              </a:rPr>
              <a:t> </a:t>
            </a:r>
            <a:r>
              <a:rPr lang="en-US" altLang="vi-VN" err="1">
                <a:cs typeface="Calibri"/>
              </a:rPr>
              <a:t>phát</a:t>
            </a:r>
            <a:r>
              <a:rPr lang="en-US" altLang="vi-VN">
                <a:cs typeface="Calibri"/>
              </a:rPr>
              <a:t> </a:t>
            </a:r>
            <a:r>
              <a:rPr lang="en-US" altLang="vi-VN" err="1">
                <a:cs typeface="Calibri"/>
              </a:rPr>
              <a:t>tại</a:t>
            </a:r>
            <a:r>
              <a:rPr lang="en-US" altLang="vi-VN">
                <a:cs typeface="Calibri"/>
              </a:rPr>
              <a:t> </a:t>
            </a:r>
            <a:r>
              <a:rPr lang="en-US" altLang="vi-VN" err="1">
                <a:cs typeface="Calibri"/>
              </a:rPr>
              <a:t>chỗ</a:t>
            </a:r>
            <a:r>
              <a:rPr lang="en-US" altLang="vi-VN">
                <a:cs typeface="Calibri"/>
              </a:rPr>
              <a:t> </a:t>
            </a:r>
            <a:r>
              <a:rPr lang="en-US" altLang="vi-VN" err="1">
                <a:cs typeface="Calibri"/>
              </a:rPr>
              <a:t>sau</a:t>
            </a:r>
            <a:r>
              <a:rPr lang="en-US" altLang="vi-VN">
                <a:cs typeface="Calibri"/>
              </a:rPr>
              <a:t> 5 </a:t>
            </a:r>
            <a:r>
              <a:rPr lang="en-US" altLang="vi-VN" err="1">
                <a:cs typeface="Calibri"/>
              </a:rPr>
              <a:t>năm</a:t>
            </a:r>
            <a:r>
              <a:rPr lang="en-US" altLang="vi-VN">
                <a:cs typeface="Calibri"/>
              </a:rPr>
              <a:t> so </a:t>
            </a:r>
            <a:r>
              <a:rPr lang="en-US" altLang="vi-VN" err="1">
                <a:cs typeface="Calibri"/>
              </a:rPr>
              <a:t>với</a:t>
            </a:r>
            <a:r>
              <a:rPr lang="en-US" altLang="vi-VN">
                <a:cs typeface="Calibri"/>
              </a:rPr>
              <a:t> </a:t>
            </a:r>
            <a:r>
              <a:rPr lang="en-US" altLang="vi-VN" err="1">
                <a:cs typeface="Calibri"/>
              </a:rPr>
              <a:t>xạ</a:t>
            </a:r>
            <a:r>
              <a:rPr lang="en-US" altLang="vi-VN">
                <a:cs typeface="Calibri"/>
              </a:rPr>
              <a:t> </a:t>
            </a:r>
            <a:r>
              <a:rPr lang="en-US" altLang="vi-VN" err="1">
                <a:cs typeface="Calibri"/>
              </a:rPr>
              <a:t>trị</a:t>
            </a:r>
            <a:r>
              <a:rPr lang="en-US" altLang="vi-VN">
                <a:cs typeface="Calibri"/>
              </a:rPr>
              <a:t> </a:t>
            </a:r>
            <a:r>
              <a:rPr lang="en-US" altLang="vi-VN" err="1">
                <a:cs typeface="Calibri"/>
              </a:rPr>
              <a:t>đơn</a:t>
            </a:r>
            <a:r>
              <a:rPr lang="en-US" altLang="vi-VN">
                <a:cs typeface="Calibri"/>
              </a:rPr>
              <a:t> </a:t>
            </a:r>
            <a:r>
              <a:rPr lang="en-US" altLang="vi-VN" err="1">
                <a:cs typeface="Calibri"/>
              </a:rPr>
              <a:t>độc</a:t>
            </a:r>
            <a:r>
              <a:rPr lang="en-US" altLang="vi-VN">
                <a:cs typeface="Calibri"/>
              </a:rPr>
              <a:t>, </a:t>
            </a:r>
            <a:r>
              <a:rPr lang="en-US" altLang="vi-VN" err="1">
                <a:cs typeface="Calibri"/>
              </a:rPr>
              <a:t>không</a:t>
            </a:r>
            <a:r>
              <a:rPr lang="en-US" altLang="vi-VN">
                <a:cs typeface="Calibri"/>
              </a:rPr>
              <a:t> </a:t>
            </a:r>
            <a:r>
              <a:rPr lang="en-US" altLang="vi-VN" err="1">
                <a:cs typeface="Calibri"/>
              </a:rPr>
              <a:t>làm</a:t>
            </a:r>
            <a:r>
              <a:rPr lang="en-US" altLang="vi-VN">
                <a:cs typeface="Calibri"/>
              </a:rPr>
              <a:t> </a:t>
            </a:r>
            <a:r>
              <a:rPr lang="en-US" altLang="vi-VN" err="1">
                <a:cs typeface="Calibri"/>
              </a:rPr>
              <a:t>tăng</a:t>
            </a:r>
            <a:r>
              <a:rPr lang="en-US" altLang="vi-VN">
                <a:cs typeface="Calibri"/>
              </a:rPr>
              <a:t> </a:t>
            </a:r>
            <a:r>
              <a:rPr lang="en-US" altLang="vi-VN" err="1">
                <a:cs typeface="Calibri"/>
              </a:rPr>
              <a:t>có</a:t>
            </a:r>
            <a:r>
              <a:rPr lang="en-US" altLang="vi-VN">
                <a:cs typeface="Calibri"/>
              </a:rPr>
              <a:t> ý </a:t>
            </a:r>
            <a:r>
              <a:rPr lang="en-US" altLang="vi-VN" err="1">
                <a:cs typeface="Calibri"/>
              </a:rPr>
              <a:t>nghĩa</a:t>
            </a:r>
            <a:r>
              <a:rPr lang="en-US" altLang="vi-VN">
                <a:cs typeface="Calibri"/>
              </a:rPr>
              <a:t> </a:t>
            </a:r>
            <a:r>
              <a:rPr lang="en-US" altLang="vi-VN" err="1">
                <a:cs typeface="Calibri"/>
              </a:rPr>
              <a:t>độc</a:t>
            </a:r>
            <a:r>
              <a:rPr lang="en-US" altLang="vi-VN">
                <a:cs typeface="Calibri"/>
              </a:rPr>
              <a:t> </a:t>
            </a:r>
            <a:r>
              <a:rPr lang="en-US" altLang="vi-VN" err="1">
                <a:cs typeface="Calibri"/>
              </a:rPr>
              <a:t>tính</a:t>
            </a:r>
            <a:r>
              <a:rPr lang="en-US" altLang="vi-VN">
                <a:cs typeface="Calibri"/>
              </a:rPr>
              <a:t> </a:t>
            </a:r>
            <a:r>
              <a:rPr lang="en-US" altLang="vi-VN" err="1">
                <a:cs typeface="Calibri"/>
              </a:rPr>
              <a:t>cấp</a:t>
            </a:r>
            <a:r>
              <a:rPr lang="en-US" altLang="vi-VN">
                <a:cs typeface="Calibri"/>
              </a:rPr>
              <a:t> (</a:t>
            </a:r>
            <a:r>
              <a:rPr lang="en-US" altLang="vi-VN" err="1">
                <a:cs typeface="Calibri"/>
              </a:rPr>
              <a:t>sách</a:t>
            </a:r>
            <a:r>
              <a:rPr lang="en-US" altLang="vi-VN">
                <a:cs typeface="Calibri"/>
              </a:rPr>
              <a:t> </a:t>
            </a:r>
            <a:r>
              <a:rPr lang="en-US" altLang="vi-VN" err="1">
                <a:cs typeface="Calibri"/>
              </a:rPr>
              <a:t>bộ</a:t>
            </a:r>
            <a:r>
              <a:rPr lang="en-US" altLang="vi-VN">
                <a:cs typeface="Calibri"/>
              </a:rPr>
              <a:t> </a:t>
            </a:r>
            <a:r>
              <a:rPr lang="en-US" altLang="vi-VN" err="1">
                <a:cs typeface="Calibri"/>
              </a:rPr>
              <a:t>môn</a:t>
            </a:r>
            <a:r>
              <a:rPr lang="en-US" altLang="vi-VN">
                <a:cs typeface="Calibri"/>
              </a:rPr>
              <a:t> </a:t>
            </a:r>
            <a:r>
              <a:rPr lang="en-US" altLang="vi-VN" err="1">
                <a:cs typeface="Calibri"/>
              </a:rPr>
              <a:t>ung</a:t>
            </a:r>
            <a:r>
              <a:rPr lang="en-US" altLang="vi-VN">
                <a:cs typeface="Calibri"/>
              </a:rPr>
              <a:t> thư)</a:t>
            </a:r>
            <a:endParaRPr lang="en-US" altLang="vi-VN" sz="1200" b="0" i="0" kern="1200">
              <a:solidFill>
                <a:schemeClr val="tx1"/>
              </a:solidFill>
              <a:effectLst/>
              <a:latin typeface="+mn-lt"/>
              <a:cs typeface="Calibri"/>
            </a:endParaRPr>
          </a:p>
          <a:p>
            <a:endParaRPr lang="en-US" altLang="vi-VN"/>
          </a:p>
        </p:txBody>
      </p:sp>
      <p:sp>
        <p:nvSpPr>
          <p:cNvPr id="4" name="Slide Number Placeholder 3"/>
          <p:cNvSpPr>
            <a:spLocks noGrp="1"/>
          </p:cNvSpPr>
          <p:nvPr>
            <p:ph type="sldNum" sz="quarter" idx="10"/>
          </p:nvPr>
        </p:nvSpPr>
        <p:spPr/>
        <p:txBody>
          <a:bodyPr/>
          <a:lstStyle/>
          <a:p>
            <a:fld id="{4EFE0E31-60B9-4A67-8539-624E7FF7A20A}" type="slidenum">
              <a:rPr lang="en-US" smtClean="0"/>
              <a:t>70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cs typeface="Calibri"/>
              </a:rPr>
              <a:t>- </a:t>
            </a:r>
            <a:r>
              <a:rPr lang="en-US" err="1">
                <a:latin typeface="Calibri"/>
                <a:cs typeface="Calibri"/>
              </a:rPr>
              <a:t>Biến</a:t>
            </a:r>
            <a:r>
              <a:rPr lang="en-US">
                <a:latin typeface="Calibri"/>
                <a:cs typeface="Calibri"/>
              </a:rPr>
              <a:t> </a:t>
            </a:r>
            <a:r>
              <a:rPr lang="en-US" err="1">
                <a:latin typeface="Calibri"/>
                <a:cs typeface="Calibri"/>
              </a:rPr>
              <a:t>chứng</a:t>
            </a:r>
            <a:r>
              <a:rPr lang="en-US">
                <a:latin typeface="Calibri"/>
                <a:cs typeface="Calibri"/>
              </a:rPr>
              <a:t> </a:t>
            </a:r>
            <a:r>
              <a:rPr lang="en-US" err="1">
                <a:latin typeface="Calibri"/>
                <a:cs typeface="Calibri"/>
              </a:rPr>
              <a:t>phẫu</a:t>
            </a:r>
            <a:r>
              <a:rPr lang="en-US">
                <a:latin typeface="Calibri"/>
                <a:cs typeface="Calibri"/>
              </a:rPr>
              <a:t> </a:t>
            </a:r>
            <a:r>
              <a:rPr lang="en-US" err="1">
                <a:latin typeface="Calibri"/>
                <a:cs typeface="Calibri"/>
              </a:rPr>
              <a:t>thuật</a:t>
            </a:r>
            <a:r>
              <a:rPr lang="en-US">
                <a:latin typeface="Calibri"/>
                <a:cs typeface="Calibri"/>
              </a:rPr>
              <a:t>: </a:t>
            </a:r>
            <a:r>
              <a:rPr lang="en-US" err="1">
                <a:latin typeface="Calibri"/>
                <a:cs typeface="Calibri"/>
              </a:rPr>
              <a:t>xạ</a:t>
            </a:r>
            <a:r>
              <a:rPr lang="en-US">
                <a:latin typeface="Calibri"/>
                <a:cs typeface="Calibri"/>
              </a:rPr>
              <a:t> </a:t>
            </a:r>
            <a:r>
              <a:rPr lang="en-US" err="1">
                <a:latin typeface="Calibri"/>
                <a:cs typeface="Calibri"/>
              </a:rPr>
              <a:t>trị</a:t>
            </a:r>
            <a:r>
              <a:rPr lang="en-US">
                <a:latin typeface="Calibri"/>
                <a:cs typeface="Calibri"/>
              </a:rPr>
              <a:t> </a:t>
            </a:r>
            <a:r>
              <a:rPr lang="en-US" err="1">
                <a:latin typeface="Calibri"/>
                <a:cs typeface="Calibri"/>
              </a:rPr>
              <a:t>tác</a:t>
            </a:r>
            <a:r>
              <a:rPr lang="en-US">
                <a:latin typeface="Calibri"/>
                <a:cs typeface="Calibri"/>
              </a:rPr>
              <a:t> </a:t>
            </a:r>
            <a:r>
              <a:rPr lang="en-US" err="1">
                <a:latin typeface="Calibri"/>
                <a:cs typeface="Calibri"/>
              </a:rPr>
              <a:t>dụng</a:t>
            </a:r>
            <a:r>
              <a:rPr lang="en-US">
                <a:latin typeface="Calibri"/>
                <a:cs typeface="Calibri"/>
              </a:rPr>
              <a:t> </a:t>
            </a:r>
            <a:r>
              <a:rPr lang="en-US" err="1">
                <a:latin typeface="Calibri"/>
                <a:cs typeface="Calibri"/>
              </a:rPr>
              <a:t>xấu</a:t>
            </a:r>
            <a:r>
              <a:rPr lang="en-US">
                <a:latin typeface="Calibri"/>
                <a:cs typeface="Calibri"/>
              </a:rPr>
              <a:t> </a:t>
            </a:r>
            <a:r>
              <a:rPr lang="en-US" err="1">
                <a:latin typeface="Calibri"/>
                <a:cs typeface="Calibri"/>
              </a:rPr>
              <a:t>lên</a:t>
            </a:r>
            <a:r>
              <a:rPr lang="en-US">
                <a:latin typeface="Calibri"/>
                <a:cs typeface="Calibri"/>
              </a:rPr>
              <a:t> </a:t>
            </a:r>
            <a:r>
              <a:rPr lang="en-US" err="1">
                <a:latin typeface="Calibri"/>
                <a:cs typeface="Calibri"/>
              </a:rPr>
              <a:t>chức</a:t>
            </a:r>
            <a:r>
              <a:rPr lang="en-US">
                <a:latin typeface="Calibri"/>
                <a:cs typeface="Calibri"/>
              </a:rPr>
              <a:t> </a:t>
            </a:r>
            <a:r>
              <a:rPr lang="en-US" err="1">
                <a:latin typeface="Calibri"/>
                <a:cs typeface="Calibri"/>
              </a:rPr>
              <a:t>năng</a:t>
            </a:r>
            <a:r>
              <a:rPr lang="en-US">
                <a:latin typeface="Calibri"/>
                <a:cs typeface="Calibri"/>
              </a:rPr>
              <a:t> </a:t>
            </a:r>
            <a:r>
              <a:rPr lang="en-US" err="1">
                <a:latin typeface="Calibri"/>
                <a:cs typeface="Calibri"/>
              </a:rPr>
              <a:t>tình</a:t>
            </a:r>
            <a:r>
              <a:rPr lang="en-US">
                <a:latin typeface="Calibri"/>
                <a:cs typeface="Calibri"/>
              </a:rPr>
              <a:t> </a:t>
            </a:r>
            <a:r>
              <a:rPr lang="en-US" err="1">
                <a:latin typeface="Calibri"/>
                <a:cs typeface="Calibri"/>
              </a:rPr>
              <a:t>dục</a:t>
            </a:r>
            <a:r>
              <a:rPr lang="en-US">
                <a:latin typeface="Calibri"/>
                <a:cs typeface="Calibri"/>
              </a:rPr>
              <a:t> </a:t>
            </a:r>
            <a:r>
              <a:rPr lang="en-US" err="1">
                <a:latin typeface="Calibri"/>
                <a:cs typeface="Calibri"/>
              </a:rPr>
              <a:t>và</a:t>
            </a:r>
            <a:r>
              <a:rPr lang="en-US">
                <a:latin typeface="Calibri"/>
                <a:cs typeface="Calibri"/>
              </a:rPr>
              <a:t> </a:t>
            </a:r>
            <a:r>
              <a:rPr lang="en-US" err="1">
                <a:latin typeface="Calibri"/>
                <a:cs typeface="Calibri"/>
              </a:rPr>
              <a:t>tiêu</a:t>
            </a:r>
            <a:r>
              <a:rPr lang="en-US">
                <a:latin typeface="Calibri"/>
                <a:cs typeface="Calibri"/>
              </a:rPr>
              <a:t> </a:t>
            </a:r>
            <a:r>
              <a:rPr lang="en-US" err="1">
                <a:latin typeface="Calibri"/>
                <a:cs typeface="Calibri"/>
              </a:rPr>
              <a:t>hóa</a:t>
            </a:r>
            <a:r>
              <a:rPr lang="en-US">
                <a:latin typeface="Calibri"/>
                <a:cs typeface="Calibri"/>
              </a:rPr>
              <a:t>, </a:t>
            </a:r>
            <a:r>
              <a:rPr lang="en-US" err="1">
                <a:latin typeface="Calibri"/>
                <a:cs typeface="Calibri"/>
              </a:rPr>
              <a:t>bất</a:t>
            </a:r>
            <a:r>
              <a:rPr lang="en-US">
                <a:latin typeface="Calibri"/>
                <a:cs typeface="Calibri"/>
              </a:rPr>
              <a:t> </a:t>
            </a:r>
            <a:r>
              <a:rPr lang="en-US" err="1">
                <a:latin typeface="Calibri"/>
                <a:cs typeface="Calibri"/>
              </a:rPr>
              <a:t>lực</a:t>
            </a:r>
            <a:r>
              <a:rPr lang="en-US">
                <a:latin typeface="Calibri"/>
                <a:cs typeface="Calibri"/>
              </a:rPr>
              <a:t>, </a:t>
            </a:r>
            <a:r>
              <a:rPr lang="en-US" err="1">
                <a:latin typeface="Calibri"/>
                <a:cs typeface="Calibri"/>
              </a:rPr>
              <a:t>tiểu</a:t>
            </a:r>
            <a:r>
              <a:rPr lang="en-US">
                <a:latin typeface="Calibri"/>
                <a:cs typeface="Calibri"/>
              </a:rPr>
              <a:t> </a:t>
            </a:r>
            <a:r>
              <a:rPr lang="en-US" err="1">
                <a:latin typeface="Calibri"/>
                <a:cs typeface="Calibri"/>
              </a:rPr>
              <a:t>són</a:t>
            </a:r>
            <a:r>
              <a:rPr lang="en-US">
                <a:latin typeface="Calibri"/>
                <a:cs typeface="Calibri"/>
              </a:rPr>
              <a:t> </a:t>
            </a:r>
            <a:r>
              <a:rPr lang="en-US" err="1">
                <a:latin typeface="Calibri"/>
                <a:cs typeface="Calibri"/>
              </a:rPr>
              <a:t>tăng</a:t>
            </a:r>
            <a:r>
              <a:rPr lang="en-US">
                <a:latin typeface="Calibri"/>
                <a:cs typeface="Calibri"/>
              </a:rPr>
              <a:t> </a:t>
            </a:r>
            <a:r>
              <a:rPr lang="en-US" err="1">
                <a:latin typeface="Calibri"/>
                <a:cs typeface="Calibri"/>
              </a:rPr>
              <a:t>khi</a:t>
            </a:r>
            <a:r>
              <a:rPr lang="en-US">
                <a:latin typeface="Calibri"/>
                <a:cs typeface="Calibri"/>
              </a:rPr>
              <a:t> </a:t>
            </a:r>
            <a:r>
              <a:rPr lang="en-US" err="1">
                <a:latin typeface="Calibri"/>
                <a:cs typeface="Calibri"/>
              </a:rPr>
              <a:t>phối</a:t>
            </a:r>
            <a:r>
              <a:rPr lang="en-US">
                <a:latin typeface="Calibri"/>
                <a:cs typeface="Calibri"/>
              </a:rPr>
              <a:t> </a:t>
            </a:r>
            <a:r>
              <a:rPr lang="en-US" err="1">
                <a:latin typeface="Calibri"/>
                <a:cs typeface="Calibri"/>
              </a:rPr>
              <a:t>hợp</a:t>
            </a:r>
            <a:r>
              <a:rPr lang="en-US">
                <a:latin typeface="Calibri"/>
                <a:cs typeface="Calibri"/>
              </a:rPr>
              <a:t> </a:t>
            </a:r>
            <a:r>
              <a:rPr lang="en-US" err="1">
                <a:latin typeface="Calibri"/>
                <a:cs typeface="Calibri"/>
              </a:rPr>
              <a:t>xạ</a:t>
            </a:r>
            <a:r>
              <a:rPr lang="en-US">
                <a:latin typeface="Calibri"/>
                <a:cs typeface="Calibri"/>
              </a:rPr>
              <a:t> </a:t>
            </a:r>
            <a:r>
              <a:rPr lang="en-US" err="1">
                <a:latin typeface="Calibri"/>
                <a:cs typeface="Calibri"/>
              </a:rPr>
              <a:t>trị</a:t>
            </a:r>
            <a:r>
              <a:rPr lang="en-US">
                <a:latin typeface="Calibri"/>
                <a:cs typeface="Calibri"/>
              </a:rPr>
              <a:t> </a:t>
            </a:r>
            <a:r>
              <a:rPr lang="en-US" err="1">
                <a:latin typeface="Calibri"/>
                <a:cs typeface="Calibri"/>
              </a:rPr>
              <a:t>với</a:t>
            </a:r>
            <a:r>
              <a:rPr lang="en-US">
                <a:latin typeface="Calibri"/>
                <a:cs typeface="Calibri"/>
              </a:rPr>
              <a:t> </a:t>
            </a:r>
            <a:r>
              <a:rPr lang="en-US" err="1">
                <a:latin typeface="Calibri"/>
                <a:cs typeface="Calibri"/>
              </a:rPr>
              <a:t>pt</a:t>
            </a:r>
            <a:r>
              <a:rPr lang="en-US">
                <a:latin typeface="Calibri"/>
                <a:cs typeface="Calibri"/>
              </a:rPr>
              <a:t> --&gt; </a:t>
            </a:r>
            <a:r>
              <a:rPr lang="en-US" err="1">
                <a:latin typeface="Calibri"/>
                <a:cs typeface="Calibri"/>
              </a:rPr>
              <a:t>độc</a:t>
            </a:r>
            <a:r>
              <a:rPr lang="en-US">
                <a:latin typeface="Calibri"/>
                <a:cs typeface="Calibri"/>
              </a:rPr>
              <a:t> </a:t>
            </a:r>
            <a:r>
              <a:rPr lang="en-US" err="1">
                <a:latin typeface="Calibri"/>
                <a:cs typeface="Calibri"/>
              </a:rPr>
              <a:t>tính</a:t>
            </a:r>
            <a:r>
              <a:rPr lang="en-US">
                <a:latin typeface="Calibri"/>
                <a:cs typeface="Calibri"/>
              </a:rPr>
              <a:t> </a:t>
            </a:r>
            <a:r>
              <a:rPr lang="en-US" err="1">
                <a:latin typeface="Calibri"/>
                <a:cs typeface="Calibri"/>
              </a:rPr>
              <a:t>này</a:t>
            </a:r>
            <a:r>
              <a:rPr lang="en-US">
                <a:latin typeface="Calibri"/>
                <a:cs typeface="Calibri"/>
              </a:rPr>
              <a:t> </a:t>
            </a:r>
            <a:r>
              <a:rPr lang="en-US" err="1">
                <a:latin typeface="Calibri"/>
                <a:cs typeface="Calibri"/>
              </a:rPr>
              <a:t>có</a:t>
            </a:r>
            <a:r>
              <a:rPr lang="en-US">
                <a:latin typeface="Calibri"/>
                <a:cs typeface="Calibri"/>
              </a:rPr>
              <a:t> </a:t>
            </a:r>
            <a:r>
              <a:rPr lang="en-US" err="1">
                <a:latin typeface="Calibri"/>
                <a:cs typeface="Calibri"/>
              </a:rPr>
              <a:t>thể</a:t>
            </a:r>
            <a:r>
              <a:rPr lang="en-US">
                <a:latin typeface="Calibri"/>
                <a:cs typeface="Calibri"/>
              </a:rPr>
              <a:t> </a:t>
            </a:r>
            <a:r>
              <a:rPr lang="en-US" err="1">
                <a:latin typeface="Calibri"/>
                <a:cs typeface="Calibri"/>
              </a:rPr>
              <a:t>giảm</a:t>
            </a:r>
            <a:r>
              <a:rPr lang="en-US">
                <a:latin typeface="Calibri"/>
                <a:cs typeface="Calibri"/>
              </a:rPr>
              <a:t> </a:t>
            </a:r>
            <a:r>
              <a:rPr lang="en-US" err="1">
                <a:latin typeface="Calibri"/>
                <a:cs typeface="Calibri"/>
              </a:rPr>
              <a:t>bớt</a:t>
            </a:r>
            <a:r>
              <a:rPr lang="en-US">
                <a:latin typeface="Calibri"/>
                <a:cs typeface="Calibri"/>
              </a:rPr>
              <a:t> </a:t>
            </a:r>
            <a:r>
              <a:rPr lang="en-US" err="1">
                <a:latin typeface="Calibri"/>
                <a:cs typeface="Calibri"/>
              </a:rPr>
              <a:t>nếu</a:t>
            </a:r>
            <a:r>
              <a:rPr lang="en-US">
                <a:latin typeface="Calibri"/>
                <a:cs typeface="Calibri"/>
              </a:rPr>
              <a:t> </a:t>
            </a:r>
            <a:r>
              <a:rPr lang="en-US" err="1">
                <a:latin typeface="Calibri"/>
                <a:cs typeface="Calibri"/>
              </a:rPr>
              <a:t>sử</a:t>
            </a:r>
            <a:r>
              <a:rPr lang="en-US">
                <a:latin typeface="Calibri"/>
                <a:cs typeface="Calibri"/>
              </a:rPr>
              <a:t> </a:t>
            </a:r>
            <a:r>
              <a:rPr lang="en-US" err="1">
                <a:latin typeface="Calibri"/>
                <a:cs typeface="Calibri"/>
              </a:rPr>
              <a:t>dụng</a:t>
            </a:r>
            <a:r>
              <a:rPr lang="en-US">
                <a:latin typeface="Calibri"/>
                <a:cs typeface="Calibri"/>
              </a:rPr>
              <a:t> </a:t>
            </a:r>
            <a:r>
              <a:rPr lang="en-US" err="1">
                <a:latin typeface="Calibri"/>
                <a:cs typeface="Calibri"/>
              </a:rPr>
              <a:t>trường</a:t>
            </a:r>
            <a:r>
              <a:rPr lang="en-US">
                <a:latin typeface="Calibri"/>
                <a:cs typeface="Calibri"/>
              </a:rPr>
              <a:t> </a:t>
            </a:r>
            <a:r>
              <a:rPr lang="en-US" err="1">
                <a:latin typeface="Calibri"/>
                <a:cs typeface="Calibri"/>
              </a:rPr>
              <a:t>chiếu</a:t>
            </a:r>
            <a:r>
              <a:rPr lang="en-US">
                <a:latin typeface="Calibri"/>
                <a:cs typeface="Calibri"/>
              </a:rPr>
              <a:t> </a:t>
            </a:r>
            <a:r>
              <a:rPr lang="en-US" err="1">
                <a:latin typeface="Calibri"/>
                <a:cs typeface="Calibri"/>
              </a:rPr>
              <a:t>nhỏ</a:t>
            </a:r>
            <a:r>
              <a:rPr lang="en-US">
                <a:latin typeface="Calibri"/>
                <a:cs typeface="Calibri"/>
              </a:rPr>
              <a:t>, </a:t>
            </a:r>
            <a:r>
              <a:rPr lang="en-US" err="1">
                <a:latin typeface="Calibri"/>
                <a:cs typeface="Calibri"/>
              </a:rPr>
              <a:t>không</a:t>
            </a:r>
            <a:r>
              <a:rPr lang="en-US">
                <a:latin typeface="Calibri"/>
                <a:cs typeface="Calibri"/>
              </a:rPr>
              <a:t> </a:t>
            </a:r>
            <a:r>
              <a:rPr lang="en-US" err="1">
                <a:latin typeface="Calibri"/>
                <a:cs typeface="Calibri"/>
              </a:rPr>
              <a:t>vượt</a:t>
            </a:r>
            <a:r>
              <a:rPr lang="en-US">
                <a:latin typeface="Calibri"/>
                <a:cs typeface="Calibri"/>
              </a:rPr>
              <a:t> </a:t>
            </a:r>
            <a:r>
              <a:rPr lang="en-US" err="1">
                <a:latin typeface="Calibri"/>
                <a:cs typeface="Calibri"/>
              </a:rPr>
              <a:t>quá</a:t>
            </a:r>
            <a:r>
              <a:rPr lang="en-US">
                <a:latin typeface="Calibri"/>
                <a:cs typeface="Calibri"/>
              </a:rPr>
              <a:t> </a:t>
            </a:r>
            <a:r>
              <a:rPr lang="en-US" err="1">
                <a:latin typeface="Calibri"/>
                <a:cs typeface="Calibri"/>
              </a:rPr>
              <a:t>chiều</a:t>
            </a:r>
            <a:r>
              <a:rPr lang="en-US">
                <a:latin typeface="Calibri"/>
                <a:cs typeface="Calibri"/>
              </a:rPr>
              <a:t> </a:t>
            </a:r>
            <a:r>
              <a:rPr lang="en-US" err="1">
                <a:latin typeface="Calibri"/>
                <a:cs typeface="Calibri"/>
              </a:rPr>
              <a:t>cao</a:t>
            </a:r>
            <a:r>
              <a:rPr lang="en-US">
                <a:latin typeface="Calibri"/>
                <a:cs typeface="Calibri"/>
              </a:rPr>
              <a:t> </a:t>
            </a:r>
            <a:r>
              <a:rPr lang="en-US" err="1">
                <a:latin typeface="Calibri"/>
                <a:cs typeface="Calibri"/>
              </a:rPr>
              <a:t>của</a:t>
            </a:r>
            <a:r>
              <a:rPr lang="en-US">
                <a:latin typeface="Calibri"/>
                <a:cs typeface="Calibri"/>
              </a:rPr>
              <a:t> </a:t>
            </a:r>
            <a:r>
              <a:rPr lang="en-US" err="1">
                <a:latin typeface="Calibri"/>
                <a:cs typeface="Calibri"/>
              </a:rPr>
              <a:t>khoảng</a:t>
            </a:r>
            <a:r>
              <a:rPr lang="en-US">
                <a:latin typeface="Calibri"/>
                <a:cs typeface="Calibri"/>
              </a:rPr>
              <a:t> S2-S3 (</a:t>
            </a:r>
            <a:r>
              <a:rPr lang="en-US" err="1">
                <a:latin typeface="Calibri"/>
                <a:cs typeface="Calibri"/>
              </a:rPr>
              <a:t>Sách</a:t>
            </a:r>
            <a:r>
              <a:rPr lang="en-US">
                <a:latin typeface="Calibri"/>
                <a:cs typeface="Calibri"/>
              </a:rPr>
              <a:t> </a:t>
            </a:r>
            <a:r>
              <a:rPr lang="en-US" err="1">
                <a:latin typeface="Calibri"/>
                <a:cs typeface="Calibri"/>
              </a:rPr>
              <a:t>ung</a:t>
            </a:r>
            <a:r>
              <a:rPr lang="en-US">
                <a:latin typeface="Calibri"/>
                <a:cs typeface="Calibri"/>
              </a:rPr>
              <a:t> </a:t>
            </a:r>
            <a:r>
              <a:rPr lang="en-US" err="1">
                <a:latin typeface="Calibri"/>
                <a:cs typeface="Calibri"/>
              </a:rPr>
              <a:t>thư</a:t>
            </a:r>
            <a:r>
              <a:rPr lang="en-US">
                <a:latin typeface="Calibri"/>
                <a:cs typeface="Calibri"/>
              </a:rPr>
              <a:t>)</a:t>
            </a:r>
          </a:p>
        </p:txBody>
      </p:sp>
      <p:sp>
        <p:nvSpPr>
          <p:cNvPr id="4" name="Chỗ dành sẵn cho Số hiệu Bản chiếu 3"/>
          <p:cNvSpPr>
            <a:spLocks noGrp="1"/>
          </p:cNvSpPr>
          <p:nvPr>
            <p:ph type="sldNum" sz="quarter" idx="5"/>
          </p:nvPr>
        </p:nvSpPr>
        <p:spPr/>
        <p:txBody>
          <a:bodyPr/>
          <a:lstStyle/>
          <a:p>
            <a:fld id="{4EFE0E31-60B9-4A67-8539-624E7FF7A20A}" type="slidenum">
              <a:rPr lang="en-US" smtClean="0"/>
              <a:t>71</a:t>
            </a:fld>
            <a:endParaRPr lang="en-US"/>
          </a:p>
        </p:txBody>
      </p:sp>
    </p:spTree>
    <p:extLst>
      <p:ext uri="{BB962C8B-B14F-4D97-AF65-F5344CB8AC3E}">
        <p14:creationId xmlns:p14="http://schemas.microsoft.com/office/powerpoint/2010/main" val="252161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ESMO 2017: </a:t>
            </a:r>
          </a:p>
          <a:p>
            <a:r>
              <a:rPr lang="en-US"/>
              <a:t>- Thời điểm tối ưu của phẫu thuật cắt bỏ LARC sau hóa xạ trị hoặc xạ trị ngắn hạn trước phẫu thuật vẫn còn tranh cãi và được đề cập trong các thử nghiệm [83.,84.,83.,86.,87.,88.]. Khoảng thời gian lý tưởng đòi hỏi sự cân bằng giữa việc cho phép đủ thời gian để các tác động tối đa của xạ trị được thể hiện đầy đủ (nhưng trước khi khối u tái phát) và để phản ứng cấp tính lắng xuống để có thể tiến hành phẫu thuật một cách an toàn.</a:t>
            </a:r>
          </a:p>
          <a:p>
            <a:r>
              <a:rPr lang="en-US"/>
              <a:t>- Trong trường hợp xạ trị ngắn hạn ở các bệnh ung thư có thể cắt bỏ, không cần phẫu thuật cắt bỏ, phẫu thuật 'ngay lập tức' được khuyến nghị thực hiện trong vòng 7 ngày kể từ khi kết thúc điều trị bổ trợ và lý tưởng là trong vòng 0–3 ngày nếu bệnh nhân ≥ 75 tuổi (&lt; 10 ngày kể từ phần bức xạ đầu tiên)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FE0E31-60B9-4A67-8539-624E7FF7A20A}" type="slidenum">
              <a:rPr lang="en-US" smtClean="0"/>
              <a:t>4</a:t>
            </a:fld>
            <a:endParaRPr lang="en-US"/>
          </a:p>
        </p:txBody>
      </p:sp>
    </p:spTree>
    <p:extLst>
      <p:ext uri="{BB962C8B-B14F-4D97-AF65-F5344CB8AC3E}">
        <p14:creationId xmlns:p14="http://schemas.microsoft.com/office/powerpoint/2010/main" val="150108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73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Không</a:t>
            </a:r>
            <a:r>
              <a:rPr lang="en-US">
                <a:cs typeface="Calibri"/>
              </a:rPr>
              <a:t> ĐB RAS </a:t>
            </a:r>
            <a:r>
              <a:rPr lang="en-US" err="1">
                <a:cs typeface="Calibri"/>
              </a:rPr>
              <a:t>hiệu</a:t>
            </a:r>
            <a:r>
              <a:rPr lang="en-US">
                <a:cs typeface="Calibri"/>
              </a:rPr>
              <a:t> </a:t>
            </a:r>
            <a:r>
              <a:rPr lang="en-US" err="1">
                <a:cs typeface="Calibri"/>
              </a:rPr>
              <a:t>quả</a:t>
            </a:r>
            <a:r>
              <a:rPr lang="en-US">
                <a:cs typeface="Calibri"/>
              </a:rPr>
              <a:t> </a:t>
            </a:r>
            <a:r>
              <a:rPr lang="en-US" err="1">
                <a:cs typeface="Calibri"/>
              </a:rPr>
              <a:t>tốt</a:t>
            </a:r>
            <a:r>
              <a:rPr lang="en-US">
                <a:cs typeface="Calibri"/>
              </a:rPr>
              <a:t> </a:t>
            </a:r>
            <a:r>
              <a:rPr lang="en-US" err="1">
                <a:cs typeface="Calibri"/>
              </a:rPr>
              <a:t>hơn</a:t>
            </a:r>
          </a:p>
          <a:p>
            <a:r>
              <a:rPr lang="en-US">
                <a:cs typeface="Calibri"/>
              </a:rPr>
              <a:t>TLTK: </a:t>
            </a:r>
            <a:r>
              <a:rPr lang="en-US" err="1">
                <a:cs typeface="Calibri"/>
              </a:rPr>
              <a:t>sách</a:t>
            </a:r>
            <a:r>
              <a:rPr lang="en-US">
                <a:cs typeface="Calibri"/>
              </a:rPr>
              <a:t> </a:t>
            </a:r>
            <a:r>
              <a:rPr lang="en-US" err="1">
                <a:cs typeface="Calibri"/>
              </a:rPr>
              <a:t>ngoại</a:t>
            </a:r>
            <a:r>
              <a:rPr lang="en-US">
                <a:cs typeface="Calibri"/>
              </a:rPr>
              <a:t> khoa OTH</a:t>
            </a:r>
          </a:p>
        </p:txBody>
      </p:sp>
      <p:sp>
        <p:nvSpPr>
          <p:cNvPr id="4" name="Slide Number Placeholder 3"/>
          <p:cNvSpPr>
            <a:spLocks noGrp="1"/>
          </p:cNvSpPr>
          <p:nvPr>
            <p:ph type="sldNum" sz="quarter" idx="5"/>
          </p:nvPr>
        </p:nvSpPr>
        <p:spPr/>
        <p:txBody>
          <a:bodyPr/>
          <a:lstStyle/>
          <a:p>
            <a:fld id="{4EFE0E31-60B9-4A67-8539-624E7FF7A20A}" type="slidenum">
              <a:rPr lang="en-US" smtClean="0"/>
              <a:t>74</a:t>
            </a:fld>
            <a:endParaRPr lang="en-US"/>
          </a:p>
        </p:txBody>
      </p:sp>
    </p:spTree>
    <p:extLst>
      <p:ext uri="{BB962C8B-B14F-4D97-AF65-F5344CB8AC3E}">
        <p14:creationId xmlns:p14="http://schemas.microsoft.com/office/powerpoint/2010/main" val="153149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American Joint Committee on Cancer 8: </a:t>
            </a:r>
            <a:r>
              <a:rPr lang="en-US" err="1">
                <a:ea typeface="Calibri"/>
                <a:cs typeface="Calibri"/>
              </a:rPr>
              <a:t>Ủy</a:t>
            </a:r>
            <a:r>
              <a:rPr lang="en-US">
                <a:ea typeface="Calibri"/>
                <a:cs typeface="Calibri"/>
              </a:rPr>
              <a:t> ban </a:t>
            </a:r>
            <a:r>
              <a:rPr lang="en-US" err="1">
                <a:ea typeface="Calibri"/>
                <a:cs typeface="Calibri"/>
              </a:rPr>
              <a:t>liên</a:t>
            </a:r>
            <a:r>
              <a:rPr lang="en-US">
                <a:ea typeface="Calibri"/>
                <a:cs typeface="Calibri"/>
              </a:rPr>
              <a:t> </a:t>
            </a:r>
            <a:r>
              <a:rPr lang="en-US" err="1">
                <a:ea typeface="Calibri"/>
                <a:cs typeface="Calibri"/>
              </a:rPr>
              <a:t>hiệp</a:t>
            </a:r>
            <a:r>
              <a:rPr lang="en-US">
                <a:ea typeface="Calibri"/>
                <a:cs typeface="Calibri"/>
              </a:rPr>
              <a:t> </a:t>
            </a:r>
            <a:r>
              <a:rPr lang="en-US" err="1">
                <a:ea typeface="Calibri"/>
                <a:cs typeface="Calibri"/>
              </a:rPr>
              <a:t>ung</a:t>
            </a:r>
            <a:r>
              <a:rPr lang="en-US">
                <a:ea typeface="Calibri"/>
                <a:cs typeface="Calibri"/>
              </a:rPr>
              <a:t> </a:t>
            </a:r>
            <a:r>
              <a:rPr lang="en-US" err="1">
                <a:ea typeface="Calibri"/>
                <a:cs typeface="Calibri"/>
              </a:rPr>
              <a:t>thư</a:t>
            </a:r>
            <a:r>
              <a:rPr lang="en-US">
                <a:ea typeface="Calibri"/>
                <a:cs typeface="Calibri"/>
              </a:rPr>
              <a:t> </a:t>
            </a:r>
            <a:r>
              <a:rPr lang="en-US" err="1">
                <a:ea typeface="Calibri"/>
                <a:cs typeface="Calibri"/>
              </a:rPr>
              <a:t>Hoa</a:t>
            </a:r>
            <a:r>
              <a:rPr lang="en-US">
                <a:ea typeface="Calibri"/>
                <a:cs typeface="Calibri"/>
              </a:rPr>
              <a:t> </a:t>
            </a:r>
            <a:r>
              <a:rPr lang="en-US" err="1">
                <a:ea typeface="Calibri"/>
                <a:cs typeface="Calibri"/>
              </a:rPr>
              <a:t>Kỳ</a:t>
            </a:r>
            <a:r>
              <a:rPr lang="en-US">
                <a:ea typeface="Calibri"/>
                <a:cs typeface="Calibri"/>
              </a:rPr>
              <a:t> 8</a:t>
            </a:r>
          </a:p>
        </p:txBody>
      </p:sp>
      <p:sp>
        <p:nvSpPr>
          <p:cNvPr id="4" name="Slide Number Placeholder 3"/>
          <p:cNvSpPr>
            <a:spLocks noGrp="1"/>
          </p:cNvSpPr>
          <p:nvPr>
            <p:ph type="sldNum" sz="quarter" idx="5"/>
          </p:nvPr>
        </p:nvSpPr>
        <p:spPr/>
        <p:txBody>
          <a:bodyPr/>
          <a:lstStyle/>
          <a:p>
            <a:fld id="{4EFE0E31-60B9-4A67-8539-624E7FF7A20A}" type="slidenum">
              <a:rPr lang="en-US" smtClean="0"/>
              <a:t>76</a:t>
            </a:fld>
            <a:endParaRPr lang="en-US"/>
          </a:p>
        </p:txBody>
      </p:sp>
    </p:spTree>
    <p:extLst>
      <p:ext uri="{BB962C8B-B14F-4D97-AF65-F5344CB8AC3E}">
        <p14:creationId xmlns:p14="http://schemas.microsoft.com/office/powerpoint/2010/main" val="2454841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78</a:t>
            </a:fld>
            <a:endParaRPr lang="en-US"/>
          </a:p>
        </p:txBody>
      </p:sp>
    </p:spTree>
    <p:extLst>
      <p:ext uri="{BB962C8B-B14F-4D97-AF65-F5344CB8AC3E}">
        <p14:creationId xmlns:p14="http://schemas.microsoft.com/office/powerpoint/2010/main" val="84246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Calibri"/>
              <a:ea typeface="Calibri"/>
              <a:cs typeface="Calibri"/>
            </a:endParaRPr>
          </a:p>
          <a:p>
            <a:r>
              <a:rPr lang="en-US">
                <a:ea typeface="Calibri"/>
                <a:cs typeface="Calibri"/>
              </a:rPr>
              <a:t>TLTK: ESMO 2013</a:t>
            </a:r>
          </a:p>
          <a:p>
            <a:endParaRPr lang="en-US">
              <a:cs typeface="Calibri"/>
            </a:endParaRPr>
          </a:p>
        </p:txBody>
      </p:sp>
      <p:sp>
        <p:nvSpPr>
          <p:cNvPr id="4" name="Slide Number Placeholder 3"/>
          <p:cNvSpPr>
            <a:spLocks noGrp="1"/>
          </p:cNvSpPr>
          <p:nvPr>
            <p:ph type="sldNum" sz="quarter" idx="10"/>
          </p:nvPr>
        </p:nvSpPr>
        <p:spPr/>
        <p:txBody>
          <a:bodyPr/>
          <a:lstStyle/>
          <a:p>
            <a:fld id="{4EFE0E31-60B9-4A67-8539-624E7FF7A20A}" type="slidenum">
              <a:rPr lang="en-US" smtClean="0"/>
              <a:t>79</a:t>
            </a:fld>
            <a:endParaRPr lang="en-US"/>
          </a:p>
        </p:txBody>
      </p:sp>
    </p:spTree>
    <p:extLst>
      <p:ext uri="{BB962C8B-B14F-4D97-AF65-F5344CB8AC3E}">
        <p14:creationId xmlns:p14="http://schemas.microsoft.com/office/powerpoint/2010/main" val="2075891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TD </a:t>
            </a:r>
            <a:r>
              <a:rPr lang="en-US" err="1">
                <a:cs typeface="Calibri"/>
              </a:rPr>
              <a:t>chung</a:t>
            </a:r>
            <a:r>
              <a:rPr lang="en-US">
                <a:cs typeface="Calibri"/>
              </a:rPr>
              <a:t>: TK (SAB, CEA), NS (</a:t>
            </a:r>
            <a:r>
              <a:rPr lang="en-US" err="1">
                <a:cs typeface="Calibri"/>
              </a:rPr>
              <a:t>lưu</a:t>
            </a:r>
            <a:r>
              <a:rPr lang="en-US">
                <a:cs typeface="Calibri"/>
              </a:rPr>
              <a:t> ý </a:t>
            </a:r>
            <a:r>
              <a:rPr lang="en-US" err="1">
                <a:cs typeface="Calibri"/>
              </a:rPr>
              <a:t>nếu</a:t>
            </a:r>
            <a:r>
              <a:rPr lang="en-US">
                <a:cs typeface="Calibri"/>
              </a:rPr>
              <a:t> </a:t>
            </a:r>
            <a:r>
              <a:rPr lang="en-US" err="1">
                <a:cs typeface="Calibri"/>
              </a:rPr>
              <a:t>chưa</a:t>
            </a:r>
            <a:r>
              <a:rPr lang="en-US">
                <a:cs typeface="Calibri"/>
              </a:rPr>
              <a:t> </a:t>
            </a:r>
            <a:r>
              <a:rPr lang="en-US" err="1">
                <a:cs typeface="Calibri"/>
              </a:rPr>
              <a:t>nS</a:t>
            </a:r>
            <a:r>
              <a:rPr lang="en-US">
                <a:cs typeface="Calibri"/>
              </a:rPr>
              <a:t> </a:t>
            </a:r>
            <a:r>
              <a:rPr lang="en-US" err="1">
                <a:cs typeface="Calibri"/>
              </a:rPr>
              <a:t>trước</a:t>
            </a:r>
            <a:r>
              <a:rPr lang="en-US">
                <a:cs typeface="Calibri"/>
              </a:rPr>
              <a:t> </a:t>
            </a:r>
            <a:r>
              <a:rPr lang="en-US" err="1">
                <a:cs typeface="Calibri"/>
              </a:rPr>
              <a:t>mổ</a:t>
            </a:r>
            <a:r>
              <a:rPr lang="en-US">
                <a:cs typeface="Calibri"/>
              </a:rPr>
              <a:t>), </a:t>
            </a:r>
            <a:r>
              <a:rPr lang="en-US" err="1">
                <a:cs typeface="Calibri"/>
              </a:rPr>
              <a:t>gđ</a:t>
            </a:r>
            <a:r>
              <a:rPr lang="en-US">
                <a:cs typeface="Calibri"/>
              </a:rPr>
              <a:t> 2-4 </a:t>
            </a:r>
            <a:r>
              <a:rPr lang="en-US" err="1">
                <a:cs typeface="Calibri"/>
              </a:rPr>
              <a:t>có</a:t>
            </a:r>
            <a:r>
              <a:rPr lang="en-US">
                <a:cs typeface="Calibri"/>
              </a:rPr>
              <a:t> </a:t>
            </a:r>
            <a:r>
              <a:rPr lang="en-US" err="1">
                <a:cs typeface="Calibri"/>
              </a:rPr>
              <a:t>thêm</a:t>
            </a:r>
            <a:r>
              <a:rPr lang="en-US">
                <a:cs typeface="Calibri"/>
              </a:rPr>
              <a:t> CT</a:t>
            </a:r>
          </a:p>
          <a:p>
            <a:r>
              <a:rPr lang="en-US">
                <a:cs typeface="Calibri"/>
              </a:rPr>
              <a:t>GĐ 0 </a:t>
            </a:r>
            <a:r>
              <a:rPr lang="en-US" err="1">
                <a:cs typeface="Calibri"/>
              </a:rPr>
              <a:t>và</a:t>
            </a:r>
            <a:r>
              <a:rPr lang="en-US">
                <a:cs typeface="Calibri"/>
              </a:rPr>
              <a:t> 1: </a:t>
            </a:r>
          </a:p>
          <a:p>
            <a:r>
              <a:rPr lang="en-US">
                <a:cs typeface="Calibri"/>
              </a:rPr>
              <a:t>- TK </a:t>
            </a:r>
            <a:r>
              <a:rPr lang="en-US"/>
              <a:t>(SAB) </a:t>
            </a:r>
            <a:r>
              <a:rPr lang="en-US" err="1"/>
              <a:t>mỗi</a:t>
            </a:r>
            <a:r>
              <a:rPr lang="en-US"/>
              <a:t> 3-6 </a:t>
            </a:r>
            <a:r>
              <a:rPr lang="en-US" err="1"/>
              <a:t>tháng</a:t>
            </a:r>
            <a:r>
              <a:rPr lang="en-US"/>
              <a:t> </a:t>
            </a:r>
            <a:r>
              <a:rPr lang="en-US" err="1"/>
              <a:t>trong</a:t>
            </a:r>
            <a:r>
              <a:rPr lang="en-US"/>
              <a:t> 2 </a:t>
            </a:r>
            <a:r>
              <a:rPr lang="en-US" err="1"/>
              <a:t>năm</a:t>
            </a:r>
            <a:r>
              <a:rPr lang="en-US"/>
              <a:t> </a:t>
            </a:r>
            <a:r>
              <a:rPr lang="en-US" err="1"/>
              <a:t>đầu</a:t>
            </a:r>
            <a:r>
              <a:rPr lang="en-US"/>
              <a:t>, </a:t>
            </a:r>
            <a:r>
              <a:rPr lang="en-US" err="1"/>
              <a:t>mỗi</a:t>
            </a:r>
            <a:r>
              <a:rPr lang="en-US"/>
              <a:t> 6 </a:t>
            </a:r>
            <a:r>
              <a:rPr lang="en-US" err="1"/>
              <a:t>tháng</a:t>
            </a:r>
            <a:r>
              <a:rPr lang="en-US"/>
              <a:t> </a:t>
            </a:r>
            <a:r>
              <a:rPr lang="en-US" err="1"/>
              <a:t>trong</a:t>
            </a:r>
            <a:r>
              <a:rPr lang="en-US"/>
              <a:t> 5 </a:t>
            </a:r>
            <a:r>
              <a:rPr lang="en-US" err="1"/>
              <a:t>năm</a:t>
            </a:r>
            <a:r>
              <a:rPr lang="en-US"/>
              <a:t> </a:t>
            </a:r>
            <a:r>
              <a:rPr lang="en-US" err="1"/>
              <a:t>tiếp</a:t>
            </a:r>
            <a:r>
              <a:rPr lang="en-US"/>
              <a:t> </a:t>
            </a:r>
            <a:r>
              <a:rPr lang="en-US" err="1"/>
              <a:t>theo</a:t>
            </a:r>
            <a:endParaRPr lang="en-US" err="1">
              <a:cs typeface="Calibri"/>
            </a:endParaRPr>
          </a:p>
          <a:p>
            <a:r>
              <a:rPr lang="en-US">
                <a:cs typeface="Calibri"/>
              </a:rPr>
              <a:t>- NSĐT </a:t>
            </a:r>
            <a:r>
              <a:rPr lang="en-US" err="1">
                <a:cs typeface="Calibri"/>
              </a:rPr>
              <a:t>sau</a:t>
            </a:r>
            <a:r>
              <a:rPr lang="en-US">
                <a:cs typeface="Calibri"/>
              </a:rPr>
              <a:t> PT 1 </a:t>
            </a:r>
            <a:r>
              <a:rPr lang="en-US" err="1">
                <a:cs typeface="Calibri"/>
              </a:rPr>
              <a:t>năm</a:t>
            </a:r>
            <a:r>
              <a:rPr lang="en-US">
                <a:cs typeface="Calibri"/>
              </a:rPr>
              <a:t> --&gt; polyp </a:t>
            </a:r>
            <a:r>
              <a:rPr lang="en-US" err="1">
                <a:cs typeface="Calibri"/>
              </a:rPr>
              <a:t>tuyến</a:t>
            </a:r>
            <a:r>
              <a:rPr lang="en-US">
                <a:cs typeface="Calibri"/>
              </a:rPr>
              <a:t>: NSĐT </a:t>
            </a:r>
            <a:r>
              <a:rPr lang="en-US" err="1">
                <a:cs typeface="Calibri"/>
              </a:rPr>
              <a:t>lại</a:t>
            </a:r>
            <a:r>
              <a:rPr lang="en-US">
                <a:cs typeface="Calibri"/>
              </a:rPr>
              <a:t> </a:t>
            </a:r>
            <a:r>
              <a:rPr lang="en-US" err="1">
                <a:cs typeface="Calibri"/>
              </a:rPr>
              <a:t>sau</a:t>
            </a:r>
            <a:r>
              <a:rPr lang="en-US">
                <a:cs typeface="Calibri"/>
              </a:rPr>
              <a:t> 1 </a:t>
            </a:r>
            <a:r>
              <a:rPr lang="en-US" err="1">
                <a:cs typeface="Calibri"/>
              </a:rPr>
              <a:t>năm</a:t>
            </a:r>
            <a:r>
              <a:rPr lang="en-US">
                <a:cs typeface="Calibri"/>
              </a:rPr>
              <a:t>, </a:t>
            </a:r>
            <a:r>
              <a:rPr lang="en-US" err="1">
                <a:cs typeface="Calibri"/>
              </a:rPr>
              <a:t>bình</a:t>
            </a:r>
            <a:r>
              <a:rPr lang="en-US">
                <a:cs typeface="Calibri"/>
              </a:rPr>
              <a:t> </a:t>
            </a:r>
            <a:r>
              <a:rPr lang="en-US" err="1">
                <a:cs typeface="Calibri"/>
              </a:rPr>
              <a:t>thường</a:t>
            </a:r>
            <a:r>
              <a:rPr lang="en-US">
                <a:cs typeface="Calibri"/>
              </a:rPr>
              <a:t>: </a:t>
            </a:r>
            <a:r>
              <a:rPr lang="en-US" err="1">
                <a:cs typeface="Calibri"/>
              </a:rPr>
              <a:t>sau</a:t>
            </a:r>
            <a:r>
              <a:rPr lang="en-US">
                <a:cs typeface="Calibri"/>
              </a:rPr>
              <a:t> 3 </a:t>
            </a:r>
            <a:r>
              <a:rPr lang="en-US" err="1">
                <a:cs typeface="Calibri"/>
              </a:rPr>
              <a:t>năm</a:t>
            </a:r>
            <a:r>
              <a:rPr lang="en-US">
                <a:cs typeface="Calibri"/>
              </a:rPr>
              <a:t> </a:t>
            </a:r>
            <a:r>
              <a:rPr lang="en-US" err="1">
                <a:cs typeface="Calibri"/>
              </a:rPr>
              <a:t>và</a:t>
            </a:r>
            <a:r>
              <a:rPr lang="en-US">
                <a:cs typeface="Calibri"/>
              </a:rPr>
              <a:t> </a:t>
            </a:r>
            <a:r>
              <a:rPr lang="en-US" err="1">
                <a:cs typeface="Calibri"/>
              </a:rPr>
              <a:t>rồi</a:t>
            </a:r>
            <a:r>
              <a:rPr lang="en-US">
                <a:cs typeface="Calibri"/>
              </a:rPr>
              <a:t> </a:t>
            </a:r>
            <a:r>
              <a:rPr lang="en-US" err="1">
                <a:cs typeface="Calibri"/>
              </a:rPr>
              <a:t>mỗi</a:t>
            </a:r>
            <a:r>
              <a:rPr lang="en-US">
                <a:cs typeface="Calibri"/>
              </a:rPr>
              <a:t> 5 </a:t>
            </a:r>
            <a:r>
              <a:rPr lang="en-US" err="1">
                <a:cs typeface="Calibri"/>
              </a:rPr>
              <a:t>năm</a:t>
            </a:r>
            <a:endParaRPr lang="en-US">
              <a:cs typeface="Calibri"/>
            </a:endParaRPr>
          </a:p>
          <a:p>
            <a:r>
              <a:rPr lang="en-US">
                <a:cs typeface="Calibri"/>
              </a:rPr>
              <a:t>GĐ 2-4: </a:t>
            </a:r>
          </a:p>
          <a:p>
            <a:r>
              <a:rPr lang="en-US">
                <a:cs typeface="Calibri"/>
              </a:rPr>
              <a:t>- TK (SAB, CEA) </a:t>
            </a:r>
            <a:r>
              <a:rPr lang="en-US" err="1">
                <a:cs typeface="Calibri"/>
              </a:rPr>
              <a:t>mỗi</a:t>
            </a:r>
            <a:r>
              <a:rPr lang="en-US">
                <a:cs typeface="Calibri"/>
              </a:rPr>
              <a:t> 3-6 </a:t>
            </a:r>
            <a:r>
              <a:rPr lang="en-US" err="1">
                <a:cs typeface="Calibri"/>
              </a:rPr>
              <a:t>tháng</a:t>
            </a:r>
            <a:r>
              <a:rPr lang="en-US">
                <a:cs typeface="Calibri"/>
              </a:rPr>
              <a:t> </a:t>
            </a:r>
            <a:r>
              <a:rPr lang="en-US" err="1">
                <a:cs typeface="Calibri"/>
              </a:rPr>
              <a:t>trong</a:t>
            </a:r>
            <a:r>
              <a:rPr lang="en-US">
                <a:cs typeface="Calibri"/>
              </a:rPr>
              <a:t> 2 </a:t>
            </a:r>
            <a:r>
              <a:rPr lang="en-US" err="1">
                <a:cs typeface="Calibri"/>
              </a:rPr>
              <a:t>năm</a:t>
            </a:r>
            <a:r>
              <a:rPr lang="en-US">
                <a:cs typeface="Calibri"/>
              </a:rPr>
              <a:t> </a:t>
            </a:r>
            <a:r>
              <a:rPr lang="en-US" err="1">
                <a:cs typeface="Calibri"/>
              </a:rPr>
              <a:t>đầu</a:t>
            </a:r>
            <a:r>
              <a:rPr lang="en-US">
                <a:cs typeface="Calibri"/>
              </a:rPr>
              <a:t>, </a:t>
            </a:r>
            <a:r>
              <a:rPr lang="en-US" err="1">
                <a:cs typeface="Calibri"/>
              </a:rPr>
              <a:t>mỗi</a:t>
            </a:r>
            <a:r>
              <a:rPr lang="en-US">
                <a:cs typeface="Calibri"/>
              </a:rPr>
              <a:t> 6 </a:t>
            </a:r>
            <a:r>
              <a:rPr lang="en-US" err="1">
                <a:cs typeface="Calibri"/>
              </a:rPr>
              <a:t>tháng</a:t>
            </a:r>
            <a:r>
              <a:rPr lang="en-US">
                <a:cs typeface="Calibri"/>
              </a:rPr>
              <a:t> </a:t>
            </a:r>
            <a:r>
              <a:rPr lang="en-US" err="1">
                <a:cs typeface="Calibri"/>
              </a:rPr>
              <a:t>trong</a:t>
            </a:r>
            <a:r>
              <a:rPr lang="en-US">
                <a:cs typeface="Calibri"/>
              </a:rPr>
              <a:t> 5 </a:t>
            </a:r>
            <a:r>
              <a:rPr lang="en-US" err="1">
                <a:cs typeface="Calibri"/>
              </a:rPr>
              <a:t>năm</a:t>
            </a:r>
            <a:r>
              <a:rPr lang="en-US">
                <a:cs typeface="Calibri"/>
              </a:rPr>
              <a:t> </a:t>
            </a:r>
            <a:r>
              <a:rPr lang="en-US" err="1">
                <a:cs typeface="Calibri"/>
              </a:rPr>
              <a:t>tiếp</a:t>
            </a:r>
            <a:r>
              <a:rPr lang="en-US">
                <a:cs typeface="Calibri"/>
              </a:rPr>
              <a:t> </a:t>
            </a:r>
            <a:r>
              <a:rPr lang="en-US" err="1">
                <a:cs typeface="Calibri"/>
              </a:rPr>
              <a:t>theo</a:t>
            </a:r>
            <a:endParaRPr lang="en-US">
              <a:cs typeface="Calibri"/>
            </a:endParaRPr>
          </a:p>
          <a:p>
            <a:r>
              <a:rPr lang="en-US">
                <a:cs typeface="Calibri"/>
              </a:rPr>
              <a:t>- CT </a:t>
            </a:r>
            <a:r>
              <a:rPr lang="en-US" err="1">
                <a:cs typeface="Calibri"/>
              </a:rPr>
              <a:t>ngực</a:t>
            </a:r>
            <a:r>
              <a:rPr lang="en-US">
                <a:cs typeface="Calibri"/>
              </a:rPr>
              <a:t>/</a:t>
            </a:r>
            <a:r>
              <a:rPr lang="en-US" err="1">
                <a:cs typeface="Calibri"/>
              </a:rPr>
              <a:t>bụng</a:t>
            </a:r>
            <a:r>
              <a:rPr lang="en-US">
                <a:cs typeface="Calibri"/>
              </a:rPr>
              <a:t>/</a:t>
            </a:r>
            <a:r>
              <a:rPr lang="en-US" err="1">
                <a:cs typeface="Calibri"/>
              </a:rPr>
              <a:t>chậu</a:t>
            </a:r>
            <a:r>
              <a:rPr lang="en-US">
                <a:cs typeface="Calibri"/>
              </a:rPr>
              <a:t>: </a:t>
            </a:r>
            <a:r>
              <a:rPr lang="en-US" err="1">
                <a:cs typeface="Calibri"/>
              </a:rPr>
              <a:t>gđ</a:t>
            </a:r>
            <a:r>
              <a:rPr lang="en-US">
                <a:cs typeface="Calibri"/>
              </a:rPr>
              <a:t> 2,3 </a:t>
            </a:r>
            <a:r>
              <a:rPr lang="en-US" err="1">
                <a:cs typeface="Calibri"/>
              </a:rPr>
              <a:t>mỗi</a:t>
            </a:r>
            <a:r>
              <a:rPr lang="en-US">
                <a:cs typeface="Calibri"/>
              </a:rPr>
              <a:t> 6-12 </a:t>
            </a:r>
            <a:r>
              <a:rPr lang="en-US" err="1">
                <a:cs typeface="Calibri"/>
              </a:rPr>
              <a:t>tháng</a:t>
            </a:r>
            <a:r>
              <a:rPr lang="en-US">
                <a:cs typeface="Calibri"/>
              </a:rPr>
              <a:t> </a:t>
            </a:r>
            <a:r>
              <a:rPr lang="en-US" err="1">
                <a:cs typeface="Calibri"/>
              </a:rPr>
              <a:t>trong</a:t>
            </a:r>
            <a:r>
              <a:rPr lang="en-US">
                <a:cs typeface="Calibri"/>
              </a:rPr>
              <a:t> 5 </a:t>
            </a:r>
            <a:r>
              <a:rPr lang="en-US" err="1">
                <a:cs typeface="Calibri"/>
              </a:rPr>
              <a:t>năm</a:t>
            </a:r>
            <a:r>
              <a:rPr lang="en-US">
                <a:cs typeface="Calibri"/>
              </a:rPr>
              <a:t>, </a:t>
            </a:r>
            <a:r>
              <a:rPr lang="en-US" err="1">
                <a:cs typeface="Calibri"/>
              </a:rPr>
              <a:t>gđ</a:t>
            </a:r>
            <a:r>
              <a:rPr lang="en-US">
                <a:cs typeface="Calibri"/>
              </a:rPr>
              <a:t> 4 </a:t>
            </a:r>
            <a:r>
              <a:rPr lang="en-US" err="1">
                <a:cs typeface="Calibri"/>
              </a:rPr>
              <a:t>mỗi</a:t>
            </a:r>
            <a:r>
              <a:rPr lang="en-US">
                <a:cs typeface="Calibri"/>
              </a:rPr>
              <a:t> 3-6 </a:t>
            </a:r>
            <a:r>
              <a:rPr lang="en-US" err="1">
                <a:cs typeface="Calibri"/>
              </a:rPr>
              <a:t>tháng</a:t>
            </a:r>
            <a:r>
              <a:rPr lang="en-US">
                <a:cs typeface="Calibri"/>
              </a:rPr>
              <a:t> </a:t>
            </a:r>
            <a:r>
              <a:rPr lang="en-US" err="1">
                <a:cs typeface="Calibri"/>
              </a:rPr>
              <a:t>trong</a:t>
            </a:r>
            <a:r>
              <a:rPr lang="en-US">
                <a:cs typeface="Calibri"/>
              </a:rPr>
              <a:t> 2 </a:t>
            </a:r>
            <a:r>
              <a:rPr lang="en-US" err="1">
                <a:cs typeface="Calibri"/>
              </a:rPr>
              <a:t>năm</a:t>
            </a:r>
            <a:r>
              <a:rPr lang="en-US">
                <a:cs typeface="Calibri"/>
              </a:rPr>
              <a:t>, </a:t>
            </a:r>
            <a:r>
              <a:rPr lang="en-US" err="1">
                <a:cs typeface="Calibri"/>
              </a:rPr>
              <a:t>rồi</a:t>
            </a:r>
            <a:r>
              <a:rPr lang="en-US">
                <a:cs typeface="Calibri"/>
              </a:rPr>
              <a:t> </a:t>
            </a:r>
            <a:r>
              <a:rPr lang="en-US" err="1">
                <a:cs typeface="Calibri"/>
              </a:rPr>
              <a:t>mỗi</a:t>
            </a:r>
            <a:r>
              <a:rPr lang="en-US">
                <a:cs typeface="Calibri"/>
              </a:rPr>
              <a:t> 6-12 </a:t>
            </a:r>
            <a:r>
              <a:rPr lang="en-US" err="1">
                <a:cs typeface="Calibri"/>
              </a:rPr>
              <a:t>tháng</a:t>
            </a:r>
            <a:r>
              <a:rPr lang="en-US">
                <a:cs typeface="Calibri"/>
              </a:rPr>
              <a:t> </a:t>
            </a:r>
            <a:r>
              <a:rPr lang="en-US" err="1">
                <a:cs typeface="Calibri"/>
              </a:rPr>
              <a:t>trong</a:t>
            </a:r>
            <a:r>
              <a:rPr lang="en-US">
                <a:cs typeface="Calibri"/>
              </a:rPr>
              <a:t> 5 </a:t>
            </a:r>
            <a:r>
              <a:rPr lang="en-US" err="1">
                <a:cs typeface="Calibri"/>
              </a:rPr>
              <a:t>năm</a:t>
            </a:r>
            <a:r>
              <a:rPr lang="en-US">
                <a:cs typeface="Calibri"/>
              </a:rPr>
              <a:t> </a:t>
            </a:r>
            <a:r>
              <a:rPr lang="en-US" err="1">
                <a:cs typeface="Calibri"/>
              </a:rPr>
              <a:t>tt</a:t>
            </a:r>
            <a:endParaRPr lang="en-US">
              <a:cs typeface="Calibri"/>
            </a:endParaRPr>
          </a:p>
          <a:p>
            <a:r>
              <a:rPr lang="en-US">
                <a:cs typeface="Calibri"/>
              </a:rPr>
              <a:t>- NSĐT: </a:t>
            </a:r>
            <a:r>
              <a:rPr lang="en-US" err="1">
                <a:cs typeface="Calibri"/>
              </a:rPr>
              <a:t>ttu</a:t>
            </a:r>
            <a:r>
              <a:rPr lang="en-US">
                <a:cs typeface="Calibri"/>
              </a:rPr>
              <a:t> (</a:t>
            </a:r>
            <a:r>
              <a:rPr lang="en-US" err="1">
                <a:cs typeface="Calibri"/>
              </a:rPr>
              <a:t>nếu</a:t>
            </a:r>
            <a:r>
              <a:rPr lang="en-US">
                <a:cs typeface="Calibri"/>
              </a:rPr>
              <a:t> </a:t>
            </a:r>
            <a:r>
              <a:rPr lang="en-US" err="1">
                <a:cs typeface="Calibri"/>
              </a:rPr>
              <a:t>trước</a:t>
            </a:r>
            <a:r>
              <a:rPr lang="en-US">
                <a:cs typeface="Calibri"/>
              </a:rPr>
              <a:t> </a:t>
            </a:r>
            <a:r>
              <a:rPr lang="en-US" err="1">
                <a:cs typeface="Calibri"/>
              </a:rPr>
              <a:t>mổ</a:t>
            </a:r>
            <a:r>
              <a:rPr lang="en-US">
                <a:cs typeface="Calibri"/>
              </a:rPr>
              <a:t> </a:t>
            </a:r>
            <a:r>
              <a:rPr lang="en-US" err="1">
                <a:cs typeface="Calibri"/>
              </a:rPr>
              <a:t>chưa</a:t>
            </a:r>
            <a:r>
              <a:rPr lang="en-US">
                <a:cs typeface="Calibri"/>
              </a:rPr>
              <a:t> NS </a:t>
            </a:r>
            <a:r>
              <a:rPr lang="en-US" err="1">
                <a:cs typeface="Calibri"/>
              </a:rPr>
              <a:t>thì</a:t>
            </a:r>
            <a:r>
              <a:rPr lang="en-US">
                <a:cs typeface="Calibri"/>
              </a:rPr>
              <a:t> NS </a:t>
            </a:r>
            <a:r>
              <a:rPr lang="en-US" err="1">
                <a:cs typeface="Calibri"/>
              </a:rPr>
              <a:t>sau</a:t>
            </a:r>
            <a:r>
              <a:rPr lang="en-US">
                <a:cs typeface="Calibri"/>
              </a:rPr>
              <a:t> PT 3-6m)</a:t>
            </a:r>
          </a:p>
        </p:txBody>
      </p:sp>
      <p:sp>
        <p:nvSpPr>
          <p:cNvPr id="4" name="Slide Number Placeholder 3"/>
          <p:cNvSpPr>
            <a:spLocks noGrp="1"/>
          </p:cNvSpPr>
          <p:nvPr>
            <p:ph type="sldNum" sz="quarter" idx="5"/>
          </p:nvPr>
        </p:nvSpPr>
        <p:spPr/>
        <p:txBody>
          <a:bodyPr/>
          <a:lstStyle/>
          <a:p>
            <a:fld id="{4EFE0E31-60B9-4A67-8539-624E7FF7A20A}" type="slidenum">
              <a:rPr lang="en-US" smtClean="0"/>
              <a:t>80</a:t>
            </a:fld>
            <a:endParaRPr lang="en-US"/>
          </a:p>
        </p:txBody>
      </p:sp>
    </p:spTree>
    <p:extLst>
      <p:ext uri="{BB962C8B-B14F-4D97-AF65-F5344CB8AC3E}">
        <p14:creationId xmlns:p14="http://schemas.microsoft.com/office/powerpoint/2010/main" val="1214423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Chế độ ăn trước ngày nội soi</a:t>
            </a:r>
          </a:p>
          <a:p>
            <a:r>
              <a:rPr lang="vi-VN"/>
              <a:t>– Thực phẩm nên ăn: Bún, mì, bánh mì trắng, ngũ cốc không hạt, thịt lợn nạc, thịt gà, thịt bê, cá, hải sản, trứng, đậu hũ, gạo trắng, khoai tây bỏ vỏ, nấm, sữa, kem, sữa chua, mật ong, thạch, đường, muối, nước hoa quả không màu (lê, táo…)..</a:t>
            </a:r>
          </a:p>
          <a:p>
            <a:endParaRPr lang="vi-VN"/>
          </a:p>
          <a:p>
            <a:r>
              <a:rPr lang="vi-VN"/>
              <a:t>– Thực phẩm nên tránh: Rau, ngũ cốc, sản phẩm từ ngũ cốc nguyên hạt; trái cây, hoa quả có vỏ, hạt (dưa hấu, thanh long, ổi…); gia vị: thì là, hành ớt..; chất lỏng có màu đỏ, nâu như socola, đỗ đen…</a:t>
            </a:r>
          </a:p>
          <a:p>
            <a:endParaRPr lang="vi-VN"/>
          </a:p>
          <a:p>
            <a:r>
              <a:rPr lang="vi-VN"/>
              <a:t>Làm sạch đại tràng tại nhà bằng thuốc Fortrans</a:t>
            </a:r>
          </a:p>
          <a:p>
            <a:r>
              <a:rPr lang="vi-VN"/>
              <a:t>– Sử dụng khoảng 3 – 4 gói thuốc Fortrans cho cho một lần làm sạch đại tràng. Mỗi gói pha trong 1 lít nước. </a:t>
            </a:r>
          </a:p>
          <a:p>
            <a:endParaRPr lang="vi-VN"/>
          </a:p>
          <a:p>
            <a:r>
              <a:rPr lang="vi-VN"/>
              <a:t>– 19h tối trước ngày nội soi, pha 2 gói Fortrans với 2 lít nước lọc, uống trong khoảng 1 – 1,5 giờ.</a:t>
            </a:r>
          </a:p>
          <a:p>
            <a:endParaRPr lang="vi-VN"/>
          </a:p>
          <a:p>
            <a:r>
              <a:rPr lang="vi-VN"/>
              <a:t>– 5h sáng ngày nội soi (bệnh nhân nhịn ăn), pha 1 gói Fortrans với 1 lít nước lọc, uống trong khoảng 30 phút (Đối với bệnh nhân trên 80kg hoặc bị táo bón, pha 2 gói Fortrans với 2 lít nước, uống trong khoảng 1 – 1,5 giờ). </a:t>
            </a:r>
          </a:p>
          <a:p>
            <a:endParaRPr lang="vi-VN"/>
          </a:p>
          <a:p>
            <a:r>
              <a:rPr lang="vi-VN"/>
              <a:t>– Sau khi kết thúc cốc nước cuối cùng khoảng 1 – 2 tiếng, bệnh nhân di chuyển tới viện thăm khám. </a:t>
            </a:r>
          </a:p>
          <a:p>
            <a:endParaRPr lang="vi-VN"/>
          </a:p>
          <a:p>
            <a:r>
              <a:rPr lang="vi-VN"/>
              <a:t>Khi uống thuốc nếu không đi ngoài, đau bụng, buồn nôn nhiều… thì dừng uống và cần liên hệ ngay với bác sĩ. Quá trình uống thuốc cần đi lại, xoa bụng để kích thích đi đại tiện nhanh hơn, khi đại tiện ra nước màu vàng trong là dấu hiệu đã sạch phân. </a:t>
            </a:r>
          </a:p>
          <a:p>
            <a:r>
              <a:rPr lang="vi-VN"/>
              <a:t>Tiến</a:t>
            </a:r>
            <a:r>
              <a:rPr lang="vi-VN" baseline="0"/>
              <a:t> hành nội soi:</a:t>
            </a:r>
            <a:endParaRPr lang="vi-VN"/>
          </a:p>
          <a:p>
            <a:r>
              <a:rPr lang="vi-VN"/>
              <a:t>– Người bệnh được hướng dẫn nằm nghiêng sang trái, co đầu gối lại hướng về phìa trước ngực.</a:t>
            </a:r>
          </a:p>
          <a:p>
            <a:endParaRPr lang="vi-VN"/>
          </a:p>
          <a:p>
            <a:r>
              <a:rPr lang="vi-VN"/>
              <a:t>– Một ống nội soi mềm, nhỏ gắn camera ở đầu sẽ được đưa vào cửa hậu môn của bệnh nhân rồi luồn vào đến trực tràng, đại tràng một cách nhẹ nhàng, chậm rãi. Bác sĩ cũng tiến hành bơm khí khí vào trong để làm căng đại tràng, giúp camera có thể dễ dàng ghi nhận được các tổn thương và truyền hình ảnh về máy tính để bác sĩ quan sát.</a:t>
            </a:r>
          </a:p>
          <a:p>
            <a:r>
              <a:rPr lang="vi-VN"/>
              <a:t>- </a:t>
            </a:r>
            <a:endParaRPr lang="en-US"/>
          </a:p>
        </p:txBody>
      </p:sp>
      <p:sp>
        <p:nvSpPr>
          <p:cNvPr id="4" name="Slide Number Placeholder 3"/>
          <p:cNvSpPr>
            <a:spLocks noGrp="1"/>
          </p:cNvSpPr>
          <p:nvPr>
            <p:ph type="sldNum" sz="quarter" idx="10"/>
          </p:nvPr>
        </p:nvSpPr>
        <p:spPr/>
        <p:txBody>
          <a:bodyPr/>
          <a:lstStyle/>
          <a:p>
            <a:fld id="{40F07F86-74B0-4D57-9FFA-14B17916E898}" type="slidenum">
              <a:rPr lang="en-US" smtClean="0"/>
              <a:t>90</a:t>
            </a:fld>
            <a:endParaRPr lang="en-US"/>
          </a:p>
        </p:txBody>
      </p:sp>
    </p:spTree>
    <p:extLst>
      <p:ext uri="{BB962C8B-B14F-4D97-AF65-F5344CB8AC3E}">
        <p14:creationId xmlns:p14="http://schemas.microsoft.com/office/powerpoint/2010/main" val="4220222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Quy trình kỹ thuật chụp CT đại tràng có nội soi ảo gồm các bước sau:</a:t>
            </a:r>
          </a:p>
          <a:p>
            <a:endParaRPr lang="vi-VN"/>
          </a:p>
          <a:p>
            <a:r>
              <a:rPr lang="vi-VN"/>
              <a:t>Bước 1: Hướng dẫn người bệnh nằm ngửa trên bàn chụp. Chuẩn bị ống thông đường hậu môn, đường truyền tĩnh mạch.</a:t>
            </a:r>
          </a:p>
          <a:p>
            <a:r>
              <a:rPr lang="vi-VN"/>
              <a:t>Bước 2: Bơm hơi bằng ống thông được đặt ở đường hậu môn để để làm căng đại tràng. Bơm đến mức người bệnh có thể chịu đựng được.</a:t>
            </a:r>
          </a:p>
          <a:p>
            <a:r>
              <a:rPr lang="vi-VN"/>
              <a:t>Bước 3: Ở tư thế người bệnh nằm ngửa, chụp định vị ổ bụng và đánh giá độ căng của đại tràng. Nếu đại tràng chưa đủ căng, tiếp tục bơm đến khi đạt đủ độ căng.</a:t>
            </a:r>
          </a:p>
          <a:p>
            <a:r>
              <a:rPr lang="vi-VN"/>
              <a:t>Bước 4: Bước tiếp theo trong quy trình kỹ thuật chụp CT đại tràng có nội soi ảo là chụp các lát cắt từ vòm hoành đến phần trực tràng thấp. Có thể kết hợp tiêm thuốc cản quang.</a:t>
            </a:r>
          </a:p>
          <a:p>
            <a:r>
              <a:rPr lang="vi-VN"/>
              <a:t>Bước 5: Hướng dẫn bệnh nhân nằm sấp và tiếp tục bơm hơi vào đại tràng.</a:t>
            </a:r>
          </a:p>
          <a:p>
            <a:r>
              <a:rPr lang="vi-VN"/>
              <a:t>Bước 6: Ở tư thế nằm sấp, chụp ổ bụng để định vị và đánh giá lại độ căng của đại tràng.</a:t>
            </a:r>
          </a:p>
          <a:p>
            <a:r>
              <a:rPr lang="vi-VN"/>
              <a:t>Bước 7: Chụp toàn bộ khung đại tràng. Các lát cắt ở tư thế nằm ngửa và nằm sấp có độ dày từ 2,5mm.</a:t>
            </a:r>
          </a:p>
          <a:p>
            <a:r>
              <a:rPr lang="vi-VN"/>
              <a:t>Bước 8: Chuyển dữ liệu sang máy tính và sử dụng phần mềm để xử lý, tái tạo hình ảnh bằng những lát cắt ngang 2D và bổ sung bằng hình ảnh nội soi ảo 3D trên cả 2 tư thế chụp nằm sấp và ngửa.</a:t>
            </a:r>
            <a:endParaRPr lang="en-US"/>
          </a:p>
        </p:txBody>
      </p:sp>
      <p:sp>
        <p:nvSpPr>
          <p:cNvPr id="4" name="Slide Number Placeholder 3"/>
          <p:cNvSpPr>
            <a:spLocks noGrp="1"/>
          </p:cNvSpPr>
          <p:nvPr>
            <p:ph type="sldNum" sz="quarter" idx="10"/>
          </p:nvPr>
        </p:nvSpPr>
        <p:spPr/>
        <p:txBody>
          <a:bodyPr/>
          <a:lstStyle/>
          <a:p>
            <a:fld id="{40F07F86-74B0-4D57-9FFA-14B17916E898}" type="slidenum">
              <a:rPr lang="en-US" smtClean="0"/>
              <a:t>91</a:t>
            </a:fld>
            <a:endParaRPr lang="en-US"/>
          </a:p>
        </p:txBody>
      </p:sp>
    </p:spTree>
    <p:extLst>
      <p:ext uri="{BB962C8B-B14F-4D97-AF65-F5344CB8AC3E}">
        <p14:creationId xmlns:p14="http://schemas.microsoft.com/office/powerpoint/2010/main" val="285951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FE0E31-60B9-4A67-8539-624E7FF7A20A}" type="slidenum">
              <a:rPr lang="en-US" smtClean="0"/>
              <a:t>12</a:t>
            </a:fld>
            <a:endParaRPr lang="en-US"/>
          </a:p>
        </p:txBody>
      </p:sp>
    </p:spTree>
    <p:extLst>
      <p:ext uri="{BB962C8B-B14F-4D97-AF65-F5344CB8AC3E}">
        <p14:creationId xmlns:p14="http://schemas.microsoft.com/office/powerpoint/2010/main" val="245682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FE0E31-60B9-4A67-8539-624E7FF7A20A}" type="slidenum">
              <a:rPr lang="en-US" smtClean="0"/>
              <a:t>48</a:t>
            </a:fld>
            <a:endParaRPr lang="en-US"/>
          </a:p>
        </p:txBody>
      </p:sp>
    </p:spTree>
    <p:extLst>
      <p:ext uri="{BB962C8B-B14F-4D97-AF65-F5344CB8AC3E}">
        <p14:creationId xmlns:p14="http://schemas.microsoft.com/office/powerpoint/2010/main" val="466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err="1"/>
              <a:t>Nâng</a:t>
            </a:r>
            <a:r>
              <a:rPr lang="en-US" baseline="0"/>
              <a:t> </a:t>
            </a:r>
            <a:r>
              <a:rPr lang="en-US" baseline="0" err="1"/>
              <a:t>đỡ</a:t>
            </a:r>
            <a:r>
              <a:rPr lang="en-US" baseline="0"/>
              <a:t> </a:t>
            </a:r>
            <a:r>
              <a:rPr lang="en-US" baseline="0" err="1"/>
              <a:t>khác</a:t>
            </a:r>
            <a:r>
              <a:rPr lang="en-US" baseline="0"/>
              <a:t>: CSGN</a:t>
            </a:r>
          </a:p>
          <a:p>
            <a:r>
              <a:rPr lang="en-US"/>
              <a:t>- </a:t>
            </a:r>
            <a:r>
              <a:rPr lang="en-US" baseline="0" err="1"/>
              <a:t>Cá</a:t>
            </a:r>
            <a:r>
              <a:rPr lang="en-US" baseline="0"/>
              <a:t> </a:t>
            </a:r>
            <a:r>
              <a:rPr lang="en-US" baseline="0" err="1"/>
              <a:t>thể</a:t>
            </a:r>
            <a:r>
              <a:rPr lang="en-US" baseline="0"/>
              <a:t> </a:t>
            </a:r>
            <a:r>
              <a:rPr lang="en-US" baseline="0" err="1"/>
              <a:t>hóa</a:t>
            </a:r>
            <a:r>
              <a:rPr lang="en-US" baseline="0"/>
              <a:t>: </a:t>
            </a:r>
            <a:r>
              <a:rPr lang="en-US"/>
              <a:t>Giai </a:t>
            </a:r>
            <a:r>
              <a:rPr lang="en-US" err="1"/>
              <a:t>đoạn</a:t>
            </a:r>
            <a:r>
              <a:rPr lang="en-US"/>
              <a:t> </a:t>
            </a:r>
            <a:r>
              <a:rPr lang="en-US" err="1"/>
              <a:t>bệnh</a:t>
            </a:r>
            <a:r>
              <a:rPr lang="en-US" baseline="0"/>
              <a:t>, </a:t>
            </a:r>
            <a:r>
              <a:rPr lang="en-US" baseline="0" err="1"/>
              <a:t>thể</a:t>
            </a:r>
            <a:r>
              <a:rPr lang="en-US" baseline="0"/>
              <a:t> </a:t>
            </a:r>
            <a:r>
              <a:rPr lang="en-US" baseline="0" err="1"/>
              <a:t>trạng</a:t>
            </a:r>
            <a:r>
              <a:rPr lang="en-US" baseline="0"/>
              <a:t> BN, </a:t>
            </a:r>
            <a:r>
              <a:rPr lang="en-US" baseline="0" err="1"/>
              <a:t>bệnh</a:t>
            </a:r>
            <a:r>
              <a:rPr lang="en-US" baseline="0"/>
              <a:t> </a:t>
            </a:r>
            <a:r>
              <a:rPr lang="en-US" baseline="0" err="1"/>
              <a:t>nền</a:t>
            </a:r>
            <a:r>
              <a:rPr lang="en-US" baseline="0"/>
              <a:t> BN, KT-XH</a:t>
            </a:r>
            <a:r>
              <a:rPr lang="en-US"/>
              <a:t>, </a:t>
            </a:r>
            <a:r>
              <a:rPr lang="en-US" err="1"/>
              <a:t>mong</a:t>
            </a:r>
            <a:r>
              <a:rPr lang="en-US"/>
              <a:t> </a:t>
            </a:r>
            <a:r>
              <a:rPr lang="en-US" err="1"/>
              <a:t>muốn</a:t>
            </a:r>
            <a:r>
              <a:rPr lang="en-US"/>
              <a:t> BN,…</a:t>
            </a:r>
            <a:endParaRPr lang="en-US">
              <a:cs typeface="Calibri"/>
            </a:endParaRPr>
          </a:p>
          <a:p>
            <a:r>
              <a:rPr lang="en-US">
                <a:cs typeface="Calibri"/>
              </a:rPr>
              <a:t>- PT </a:t>
            </a:r>
            <a:r>
              <a:rPr lang="en-US" err="1">
                <a:cs typeface="Calibri"/>
              </a:rPr>
              <a:t>chính</a:t>
            </a:r>
            <a:r>
              <a:rPr lang="en-US">
                <a:cs typeface="Calibri"/>
              </a:rPr>
              <a:t>: </a:t>
            </a:r>
            <a:endParaRPr lang="en-US"/>
          </a:p>
          <a:p>
            <a:pPr marL="1085850" lvl="2" indent="-171450">
              <a:lnSpc>
                <a:spcPct val="90000"/>
              </a:lnSpc>
              <a:spcBef>
                <a:spcPts val="500"/>
              </a:spcBef>
              <a:buFont typeface="Arial"/>
              <a:buChar char="•"/>
            </a:pPr>
            <a:r>
              <a:rPr lang="en-US" err="1"/>
              <a:t>Đảm</a:t>
            </a:r>
            <a:r>
              <a:rPr lang="en-US"/>
              <a:t> </a:t>
            </a:r>
            <a:r>
              <a:rPr lang="en-US" err="1"/>
              <a:t>bảo</a:t>
            </a:r>
            <a:r>
              <a:rPr lang="en-US"/>
              <a:t> </a:t>
            </a:r>
            <a:r>
              <a:rPr lang="en-US" err="1"/>
              <a:t>lấy</a:t>
            </a:r>
            <a:r>
              <a:rPr lang="en-US"/>
              <a:t> </a:t>
            </a:r>
            <a:r>
              <a:rPr lang="en-US" err="1"/>
              <a:t>hết</a:t>
            </a:r>
            <a:r>
              <a:rPr lang="en-US"/>
              <a:t> TBUT/</a:t>
            </a:r>
            <a:r>
              <a:rPr lang="en-US" err="1"/>
              <a:t>Cắt</a:t>
            </a:r>
            <a:r>
              <a:rPr lang="en-US"/>
              <a:t> </a:t>
            </a:r>
            <a:r>
              <a:rPr lang="en-US" err="1"/>
              <a:t>trọn</a:t>
            </a:r>
            <a:r>
              <a:rPr lang="en-US"/>
              <a:t>: </a:t>
            </a:r>
            <a:r>
              <a:rPr lang="en-US" err="1"/>
              <a:t>Đoạn</a:t>
            </a:r>
            <a:r>
              <a:rPr lang="en-US"/>
              <a:t> </a:t>
            </a:r>
            <a:r>
              <a:rPr lang="en-US" err="1"/>
              <a:t>ruột</a:t>
            </a:r>
            <a:r>
              <a:rPr lang="en-US"/>
              <a:t> </a:t>
            </a:r>
            <a:r>
              <a:rPr lang="en-US" err="1"/>
              <a:t>mang</a:t>
            </a:r>
            <a:r>
              <a:rPr lang="en-US"/>
              <a:t> u + Mạc </a:t>
            </a:r>
            <a:r>
              <a:rPr lang="en-US" err="1"/>
              <a:t>treo</a:t>
            </a:r>
            <a:r>
              <a:rPr lang="en-US"/>
              <a:t> ĐTT + </a:t>
            </a:r>
            <a:r>
              <a:rPr lang="en-US" err="1"/>
              <a:t>Hạch</a:t>
            </a:r>
            <a:r>
              <a:rPr lang="en-US"/>
              <a:t> </a:t>
            </a:r>
            <a:r>
              <a:rPr lang="en-US" err="1"/>
              <a:t>vùng</a:t>
            </a:r>
            <a:r>
              <a:rPr lang="en-US"/>
              <a:t> + </a:t>
            </a:r>
            <a:r>
              <a:rPr lang="en-US" err="1"/>
              <a:t>Mạch</a:t>
            </a:r>
            <a:r>
              <a:rPr lang="en-US"/>
              <a:t> </a:t>
            </a:r>
            <a:r>
              <a:rPr lang="en-US" err="1"/>
              <a:t>máu</a:t>
            </a:r>
            <a:r>
              <a:rPr lang="en-US"/>
              <a:t> </a:t>
            </a:r>
            <a:endParaRPr lang="en-US" err="1">
              <a:ea typeface="Calibri"/>
              <a:cs typeface="Calibri"/>
            </a:endParaRPr>
          </a:p>
          <a:p>
            <a:pPr marL="1085850" lvl="2" indent="-171450">
              <a:lnSpc>
                <a:spcPct val="90000"/>
              </a:lnSpc>
              <a:spcBef>
                <a:spcPts val="500"/>
              </a:spcBef>
              <a:buFont typeface="Arial"/>
              <a:buChar char="•"/>
            </a:pPr>
            <a:r>
              <a:rPr lang="en-US" err="1"/>
              <a:t>Diện</a:t>
            </a:r>
            <a:r>
              <a:rPr lang="en-US"/>
              <a:t> </a:t>
            </a:r>
            <a:r>
              <a:rPr lang="en-US" err="1"/>
              <a:t>cắt</a:t>
            </a:r>
            <a:r>
              <a:rPr lang="en-US"/>
              <a:t> an </a:t>
            </a:r>
            <a:r>
              <a:rPr lang="en-US" err="1"/>
              <a:t>toàn</a:t>
            </a:r>
            <a:r>
              <a:rPr lang="en-US"/>
              <a:t>: </a:t>
            </a:r>
            <a:r>
              <a:rPr lang="en-US" err="1"/>
              <a:t>cách</a:t>
            </a:r>
            <a:r>
              <a:rPr lang="en-US"/>
              <a:t> u &gt;= 2cm (K TT </a:t>
            </a:r>
            <a:r>
              <a:rPr lang="en-US" err="1"/>
              <a:t>khác</a:t>
            </a:r>
            <a:r>
              <a:rPr lang="en-US"/>
              <a:t> </a:t>
            </a:r>
            <a:r>
              <a:rPr lang="en-US" err="1"/>
              <a:t>với</a:t>
            </a:r>
            <a:r>
              <a:rPr lang="en-US"/>
              <a:t> K ĐT: </a:t>
            </a:r>
            <a:r>
              <a:rPr lang="en-US" err="1"/>
              <a:t>phát</a:t>
            </a:r>
            <a:r>
              <a:rPr lang="en-US"/>
              <a:t> </a:t>
            </a:r>
            <a:r>
              <a:rPr lang="en-US" err="1"/>
              <a:t>triển</a:t>
            </a:r>
            <a:r>
              <a:rPr lang="en-US"/>
              <a:t> </a:t>
            </a:r>
            <a:r>
              <a:rPr lang="en-US" err="1"/>
              <a:t>theo</a:t>
            </a:r>
            <a:r>
              <a:rPr lang="en-US"/>
              <a:t> chu vi </a:t>
            </a:r>
            <a:r>
              <a:rPr lang="en-US" err="1"/>
              <a:t>nhanh</a:t>
            </a:r>
            <a:r>
              <a:rPr lang="en-US"/>
              <a:t> </a:t>
            </a:r>
            <a:r>
              <a:rPr lang="en-US" err="1"/>
              <a:t>hơn</a:t>
            </a:r>
            <a:r>
              <a:rPr lang="en-US"/>
              <a:t> </a:t>
            </a:r>
            <a:r>
              <a:rPr lang="en-US" err="1"/>
              <a:t>nhiều</a:t>
            </a:r>
            <a:r>
              <a:rPr lang="en-US"/>
              <a:t> so </a:t>
            </a:r>
            <a:r>
              <a:rPr lang="en-US" err="1"/>
              <a:t>với</a:t>
            </a:r>
            <a:r>
              <a:rPr lang="en-US"/>
              <a:t> </a:t>
            </a:r>
            <a:r>
              <a:rPr lang="en-US" err="1"/>
              <a:t>chiều</a:t>
            </a:r>
            <a:r>
              <a:rPr lang="en-US"/>
              <a:t> </a:t>
            </a:r>
            <a:r>
              <a:rPr lang="en-US" err="1"/>
              <a:t>cao</a:t>
            </a:r>
            <a:r>
              <a:rPr lang="en-US"/>
              <a:t> --&gt; &gt;=2cm)</a:t>
            </a:r>
            <a:endParaRPr lang="en-US">
              <a:ea typeface="Calibri"/>
              <a:cs typeface="Calibri"/>
            </a:endParaRPr>
          </a:p>
          <a:p>
            <a:pPr marL="1085850" lvl="2" indent="-171450">
              <a:lnSpc>
                <a:spcPct val="90000"/>
              </a:lnSpc>
              <a:spcBef>
                <a:spcPts val="500"/>
              </a:spcBef>
              <a:buFont typeface="Arial"/>
              <a:buChar char="•"/>
            </a:pPr>
            <a:r>
              <a:rPr lang="en-US"/>
              <a:t>Tái </a:t>
            </a:r>
            <a:r>
              <a:rPr lang="en-US" err="1"/>
              <a:t>lập</a:t>
            </a:r>
            <a:r>
              <a:rPr lang="en-US"/>
              <a:t> </a:t>
            </a:r>
            <a:r>
              <a:rPr lang="en-US" err="1"/>
              <a:t>lưu</a:t>
            </a:r>
            <a:r>
              <a:rPr lang="en-US"/>
              <a:t> </a:t>
            </a:r>
            <a:r>
              <a:rPr lang="en-US" err="1"/>
              <a:t>thông</a:t>
            </a:r>
            <a:r>
              <a:rPr lang="en-US"/>
              <a:t> </a:t>
            </a:r>
            <a:r>
              <a:rPr lang="en-US" err="1"/>
              <a:t>tiêu</a:t>
            </a:r>
            <a:r>
              <a:rPr lang="en-US"/>
              <a:t> </a:t>
            </a:r>
            <a:r>
              <a:rPr lang="en-US" err="1"/>
              <a:t>hóa</a:t>
            </a:r>
            <a:r>
              <a:rPr lang="en-US"/>
              <a:t>: 1</a:t>
            </a:r>
            <a:r>
              <a:rPr lang="en-US" baseline="0"/>
              <a:t> </a:t>
            </a:r>
            <a:r>
              <a:rPr lang="en-US" baseline="0" err="1"/>
              <a:t>hoặc</a:t>
            </a:r>
            <a:r>
              <a:rPr lang="en-US" baseline="0"/>
              <a:t> 2 </a:t>
            </a:r>
            <a:r>
              <a:rPr lang="en-US" baseline="0" err="1"/>
              <a:t>thì</a:t>
            </a:r>
            <a:r>
              <a:rPr lang="en-US" baseline="0"/>
              <a:t> </a:t>
            </a:r>
            <a:r>
              <a:rPr lang="en-US" baseline="0" err="1"/>
              <a:t>tùy</a:t>
            </a:r>
            <a:r>
              <a:rPr lang="en-US" baseline="0"/>
              <a:t> </a:t>
            </a:r>
            <a:r>
              <a:rPr lang="en-US" baseline="0" err="1"/>
              <a:t>tình</a:t>
            </a:r>
            <a:r>
              <a:rPr lang="en-US" baseline="0"/>
              <a:t> </a:t>
            </a:r>
            <a:r>
              <a:rPr lang="en-US" baseline="0" err="1"/>
              <a:t>trạng</a:t>
            </a:r>
            <a:r>
              <a:rPr lang="en-US" baseline="0"/>
              <a:t> BN, </a:t>
            </a:r>
            <a:r>
              <a:rPr lang="en-US" baseline="0" err="1"/>
              <a:t>miệng</a:t>
            </a:r>
            <a:r>
              <a:rPr lang="en-US" baseline="0"/>
              <a:t> </a:t>
            </a:r>
            <a:r>
              <a:rPr lang="en-US" baseline="0" err="1"/>
              <a:t>nối</a:t>
            </a:r>
            <a:r>
              <a:rPr lang="en-US" baseline="0"/>
              <a:t>, NC </a:t>
            </a:r>
            <a:r>
              <a:rPr lang="en-US" baseline="0" err="1"/>
              <a:t>nhiễm</a:t>
            </a:r>
            <a:r>
              <a:rPr lang="en-US" baseline="0"/>
              <a:t> </a:t>
            </a:r>
            <a:r>
              <a:rPr lang="en-US" baseline="0" err="1"/>
              <a:t>trùng</a:t>
            </a:r>
            <a:r>
              <a:rPr lang="en-US" baseline="0"/>
              <a:t>,….</a:t>
            </a:r>
            <a:r>
              <a:rPr lang="en-US" err="1"/>
              <a:t>Ngày</a:t>
            </a:r>
            <a:r>
              <a:rPr lang="en-US"/>
              <a:t> nay </a:t>
            </a:r>
            <a:r>
              <a:rPr lang="en-US" err="1"/>
              <a:t>vai</a:t>
            </a:r>
            <a:r>
              <a:rPr lang="en-US"/>
              <a:t> </a:t>
            </a:r>
            <a:r>
              <a:rPr lang="en-US" err="1"/>
              <a:t>trò</a:t>
            </a:r>
            <a:r>
              <a:rPr lang="en-US"/>
              <a:t> </a:t>
            </a:r>
            <a:r>
              <a:rPr lang="en-US" err="1"/>
              <a:t>của</a:t>
            </a:r>
            <a:r>
              <a:rPr lang="en-US"/>
              <a:t> </a:t>
            </a:r>
            <a:r>
              <a:rPr lang="en-US" err="1"/>
              <a:t>máy</a:t>
            </a:r>
            <a:r>
              <a:rPr lang="en-US"/>
              <a:t> </a:t>
            </a:r>
            <a:r>
              <a:rPr lang="en-US" err="1"/>
              <a:t>khâu</a:t>
            </a:r>
            <a:r>
              <a:rPr lang="en-US"/>
              <a:t> </a:t>
            </a:r>
            <a:r>
              <a:rPr lang="en-US" err="1"/>
              <a:t>nối</a:t>
            </a:r>
            <a:r>
              <a:rPr lang="en-US"/>
              <a:t> </a:t>
            </a:r>
            <a:r>
              <a:rPr lang="en-US" err="1"/>
              <a:t>hiệu</a:t>
            </a:r>
            <a:r>
              <a:rPr lang="en-US"/>
              <a:t> </a:t>
            </a:r>
            <a:r>
              <a:rPr lang="en-US" err="1"/>
              <a:t>quả</a:t>
            </a:r>
            <a:r>
              <a:rPr lang="en-US"/>
              <a:t> </a:t>
            </a:r>
            <a:r>
              <a:rPr lang="en-US" err="1"/>
              <a:t>hơn</a:t>
            </a:r>
            <a:r>
              <a:rPr lang="en-US"/>
              <a:t> </a:t>
            </a:r>
            <a:r>
              <a:rPr lang="en-US" err="1"/>
              <a:t>khâu</a:t>
            </a:r>
            <a:r>
              <a:rPr lang="en-US"/>
              <a:t> </a:t>
            </a:r>
            <a:r>
              <a:rPr lang="en-US" err="1"/>
              <a:t>tay</a:t>
            </a:r>
            <a:endParaRPr lang="en-US" baseline="0" err="1">
              <a:ea typeface="Calibri"/>
              <a:cs typeface="Calibri"/>
            </a:endParaRPr>
          </a:p>
          <a:p>
            <a:r>
              <a:rPr lang="en-US">
                <a:cs typeface="Calibri"/>
              </a:rPr>
              <a:t>- </a:t>
            </a:r>
            <a:r>
              <a:rPr lang="en-US" err="1">
                <a:cs typeface="Calibri"/>
              </a:rPr>
              <a:t>Ưu</a:t>
            </a:r>
            <a:r>
              <a:rPr lang="en-US">
                <a:cs typeface="Calibri"/>
              </a:rPr>
              <a:t> </a:t>
            </a:r>
            <a:r>
              <a:rPr lang="en-US" err="1">
                <a:cs typeface="Calibri"/>
              </a:rPr>
              <a:t>tiên</a:t>
            </a:r>
            <a:r>
              <a:rPr lang="en-US">
                <a:cs typeface="Calibri"/>
              </a:rPr>
              <a:t> PTNS: </a:t>
            </a:r>
            <a:r>
              <a:rPr lang="en-US" err="1">
                <a:cs typeface="Calibri"/>
              </a:rPr>
              <a:t>giảm</a:t>
            </a:r>
            <a:r>
              <a:rPr lang="en-US">
                <a:cs typeface="Calibri"/>
              </a:rPr>
              <a:t> </a:t>
            </a:r>
            <a:r>
              <a:rPr lang="en-US" err="1">
                <a:cs typeface="Calibri"/>
              </a:rPr>
              <a:t>thiểu</a:t>
            </a:r>
            <a:r>
              <a:rPr lang="en-US">
                <a:cs typeface="Calibri"/>
              </a:rPr>
              <a:t> </a:t>
            </a:r>
            <a:r>
              <a:rPr lang="en-US" err="1">
                <a:cs typeface="Calibri"/>
              </a:rPr>
              <a:t>xâm</a:t>
            </a:r>
            <a:r>
              <a:rPr lang="en-US">
                <a:cs typeface="Calibri"/>
              </a:rPr>
              <a:t> </a:t>
            </a:r>
            <a:r>
              <a:rPr lang="en-US" err="1">
                <a:cs typeface="Calibri"/>
              </a:rPr>
              <a:t>lấn</a:t>
            </a:r>
            <a:r>
              <a:rPr lang="en-US">
                <a:cs typeface="Calibri"/>
              </a:rPr>
              <a:t> </a:t>
            </a:r>
            <a:r>
              <a:rPr lang="en-US" err="1">
                <a:cs typeface="Calibri"/>
              </a:rPr>
              <a:t>và</a:t>
            </a:r>
            <a:r>
              <a:rPr lang="en-US">
                <a:cs typeface="Calibri"/>
              </a:rPr>
              <a:t> BC do PT, </a:t>
            </a:r>
            <a:r>
              <a:rPr lang="en-US" err="1">
                <a:cs typeface="Calibri"/>
              </a:rPr>
              <a:t>kn</a:t>
            </a:r>
            <a:r>
              <a:rPr lang="en-US">
                <a:cs typeface="Calibri"/>
              </a:rPr>
              <a:t> </a:t>
            </a:r>
            <a:r>
              <a:rPr lang="en-US" err="1">
                <a:cs typeface="Calibri"/>
              </a:rPr>
              <a:t>quan</a:t>
            </a:r>
            <a:r>
              <a:rPr lang="en-US">
                <a:cs typeface="Calibri"/>
              </a:rPr>
              <a:t> </a:t>
            </a:r>
            <a:r>
              <a:rPr lang="en-US" err="1">
                <a:cs typeface="Calibri"/>
              </a:rPr>
              <a:t>sát</a:t>
            </a:r>
            <a:r>
              <a:rPr lang="en-US">
                <a:cs typeface="Calibri"/>
              </a:rPr>
              <a:t> </a:t>
            </a:r>
            <a:r>
              <a:rPr lang="en-US" err="1">
                <a:cs typeface="Calibri"/>
              </a:rPr>
              <a:t>tốt</a:t>
            </a:r>
            <a:r>
              <a:rPr lang="en-US">
                <a:cs typeface="Calibri"/>
              </a:rPr>
              <a:t> </a:t>
            </a:r>
            <a:r>
              <a:rPr lang="en-US" err="1">
                <a:cs typeface="Calibri"/>
              </a:rPr>
              <a:t>hơn</a:t>
            </a:r>
            <a:r>
              <a:rPr lang="en-US">
                <a:cs typeface="Calibri"/>
              </a:rPr>
              <a:t> so </a:t>
            </a:r>
            <a:r>
              <a:rPr lang="en-US" err="1">
                <a:cs typeface="Calibri"/>
              </a:rPr>
              <a:t>với</a:t>
            </a:r>
            <a:r>
              <a:rPr lang="en-US">
                <a:cs typeface="Calibri"/>
              </a:rPr>
              <a:t> PT </a:t>
            </a:r>
            <a:r>
              <a:rPr lang="en-US" err="1">
                <a:cs typeface="Calibri"/>
              </a:rPr>
              <a:t>tiêu</a:t>
            </a:r>
            <a:r>
              <a:rPr lang="en-US">
                <a:cs typeface="Calibri"/>
              </a:rPr>
              <a:t> </a:t>
            </a:r>
            <a:r>
              <a:rPr lang="en-US" err="1">
                <a:cs typeface="Calibri"/>
              </a:rPr>
              <a:t>chuẩn</a:t>
            </a:r>
            <a:r>
              <a:rPr lang="en-US">
                <a:cs typeface="Calibri"/>
              </a:rPr>
              <a:t>, </a:t>
            </a:r>
            <a:r>
              <a:rPr lang="en-US" err="1">
                <a:cs typeface="Calibri"/>
              </a:rPr>
              <a:t>trong</a:t>
            </a:r>
            <a:r>
              <a:rPr lang="en-US">
                <a:cs typeface="Calibri"/>
              </a:rPr>
              <a:t> </a:t>
            </a:r>
            <a:r>
              <a:rPr lang="en-US" err="1">
                <a:cs typeface="Calibri"/>
              </a:rPr>
              <a:t>khi</a:t>
            </a:r>
            <a:r>
              <a:rPr lang="en-US">
                <a:cs typeface="Calibri"/>
              </a:rPr>
              <a:t> </a:t>
            </a:r>
            <a:r>
              <a:rPr lang="en-US" err="1">
                <a:cs typeface="Calibri"/>
              </a:rPr>
              <a:t>tỉ</a:t>
            </a:r>
            <a:r>
              <a:rPr lang="en-US">
                <a:cs typeface="Calibri"/>
              </a:rPr>
              <a:t> </a:t>
            </a:r>
            <a:r>
              <a:rPr lang="en-US" err="1">
                <a:cs typeface="Calibri"/>
              </a:rPr>
              <a:t>lệ</a:t>
            </a:r>
            <a:r>
              <a:rPr lang="en-US">
                <a:cs typeface="Calibri"/>
              </a:rPr>
              <a:t> </a:t>
            </a:r>
            <a:r>
              <a:rPr lang="en-US" err="1">
                <a:cs typeface="Calibri"/>
              </a:rPr>
              <a:t>sống</a:t>
            </a:r>
            <a:r>
              <a:rPr lang="en-US">
                <a:cs typeface="Calibri"/>
              </a:rPr>
              <a:t> </a:t>
            </a:r>
            <a:r>
              <a:rPr lang="en-US" err="1">
                <a:cs typeface="Calibri"/>
              </a:rPr>
              <a:t>còn</a:t>
            </a:r>
            <a:r>
              <a:rPr lang="en-US">
                <a:cs typeface="Calibri"/>
              </a:rPr>
              <a:t> </a:t>
            </a:r>
            <a:r>
              <a:rPr lang="en-US" err="1">
                <a:cs typeface="Calibri"/>
              </a:rPr>
              <a:t>giữa</a:t>
            </a:r>
            <a:r>
              <a:rPr lang="en-US">
                <a:cs typeface="Calibri"/>
              </a:rPr>
              <a:t> 2 PP </a:t>
            </a:r>
            <a:r>
              <a:rPr lang="en-US" err="1">
                <a:cs typeface="Calibri"/>
              </a:rPr>
              <a:t>mổ</a:t>
            </a:r>
            <a:r>
              <a:rPr lang="en-US">
                <a:cs typeface="Calibri"/>
              </a:rPr>
              <a:t> </a:t>
            </a:r>
            <a:r>
              <a:rPr lang="en-US" err="1">
                <a:cs typeface="Calibri"/>
              </a:rPr>
              <a:t>như</a:t>
            </a:r>
            <a:r>
              <a:rPr lang="en-US">
                <a:cs typeface="Calibri"/>
              </a:rPr>
              <a:t> </a:t>
            </a:r>
            <a:r>
              <a:rPr lang="en-US" err="1">
                <a:cs typeface="Calibri"/>
              </a:rPr>
              <a:t>nhau</a:t>
            </a:r>
            <a:r>
              <a:rPr lang="en-US">
                <a:cs typeface="Calibri"/>
              </a:rPr>
              <a:t>, </a:t>
            </a:r>
            <a:r>
              <a:rPr lang="en-US" err="1">
                <a:cs typeface="Calibri"/>
              </a:rPr>
              <a:t>kết</a:t>
            </a:r>
            <a:r>
              <a:rPr lang="en-US">
                <a:cs typeface="Calibri"/>
              </a:rPr>
              <a:t> </a:t>
            </a:r>
            <a:r>
              <a:rPr lang="en-US" err="1">
                <a:cs typeface="Calibri"/>
              </a:rPr>
              <a:t>quả</a:t>
            </a:r>
            <a:r>
              <a:rPr lang="en-US">
                <a:cs typeface="Calibri"/>
              </a:rPr>
              <a:t> </a:t>
            </a:r>
            <a:r>
              <a:rPr lang="en-US" err="1">
                <a:cs typeface="Calibri"/>
              </a:rPr>
              <a:t>tốt</a:t>
            </a:r>
            <a:r>
              <a:rPr lang="en-US">
                <a:cs typeface="Calibri"/>
              </a:rPr>
              <a:t> về mặt </a:t>
            </a:r>
            <a:r>
              <a:rPr lang="en-US" err="1">
                <a:cs typeface="Calibri"/>
              </a:rPr>
              <a:t>ung</a:t>
            </a:r>
            <a:r>
              <a:rPr lang="en-US">
                <a:cs typeface="Calibri"/>
              </a:rPr>
              <a:t> </a:t>
            </a:r>
            <a:r>
              <a:rPr lang="en-US" err="1">
                <a:cs typeface="Calibri"/>
              </a:rPr>
              <a:t>thư</a:t>
            </a:r>
            <a:r>
              <a:rPr lang="en-US">
                <a:cs typeface="Calibri"/>
              </a:rPr>
              <a:t> </a:t>
            </a:r>
            <a:r>
              <a:rPr lang="en-US" err="1">
                <a:cs typeface="Calibri"/>
              </a:rPr>
              <a:t>học</a:t>
            </a:r>
            <a:endParaRPr lang="en-US" err="1">
              <a:ea typeface="Calibri"/>
              <a:cs typeface="Calibri"/>
            </a:endParaRPr>
          </a:p>
        </p:txBody>
      </p:sp>
      <p:sp>
        <p:nvSpPr>
          <p:cNvPr id="4" name="Slide Number Placeholder 3"/>
          <p:cNvSpPr>
            <a:spLocks noGrp="1"/>
          </p:cNvSpPr>
          <p:nvPr>
            <p:ph type="sldNum" sz="quarter" idx="10"/>
          </p:nvPr>
        </p:nvSpPr>
        <p:spPr/>
        <p:txBody>
          <a:bodyPr/>
          <a:lstStyle/>
          <a:p>
            <a:fld id="{4EFE0E31-60B9-4A67-8539-624E7FF7A20A}" type="slidenum">
              <a:rPr lang="en-US" smtClean="0"/>
              <a:t>51</a:t>
            </a:fld>
            <a:endParaRPr lang="en-US"/>
          </a:p>
        </p:txBody>
      </p:sp>
    </p:spTree>
    <p:extLst>
      <p:ext uri="{BB962C8B-B14F-4D97-AF65-F5344CB8AC3E}">
        <p14:creationId xmlns:p14="http://schemas.microsoft.com/office/powerpoint/2010/main" val="373981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TLTK: Surgery for Rectal Cancer – American cancer society – 2020</a:t>
            </a:r>
            <a:endParaRPr lang="en-US"/>
          </a:p>
          <a:p>
            <a:r>
              <a:rPr lang="en-US" b="1"/>
              <a:t>Kraske</a:t>
            </a:r>
            <a:r>
              <a:rPr lang="en-US" b="1" baseline="0"/>
              <a:t> (c</a:t>
            </a:r>
            <a:r>
              <a:rPr lang="vi-VN" b="1">
                <a:latin typeface="Arial"/>
                <a:cs typeface="Arial"/>
              </a:rPr>
              <a:t>ắt tại chỗ qua ngã sau cùng cụt</a:t>
            </a:r>
            <a:r>
              <a:rPr lang="en-US" b="1"/>
              <a:t>)</a:t>
            </a:r>
            <a:r>
              <a:rPr lang="vi-VN">
                <a:latin typeface="Arial"/>
                <a:cs typeface="Arial"/>
              </a:rPr>
              <a:t>: </a:t>
            </a:r>
            <a:r>
              <a:rPr lang="en-US" b="1"/>
              <a:t>CĐ</a:t>
            </a:r>
            <a:r>
              <a:rPr lang="en-US" baseline="0"/>
              <a:t> U </a:t>
            </a:r>
            <a:r>
              <a:rPr lang="en-US" baseline="0" err="1"/>
              <a:t>nằm</a:t>
            </a:r>
            <a:r>
              <a:rPr lang="en-US" baseline="0"/>
              <a:t> </a:t>
            </a:r>
            <a:r>
              <a:rPr lang="en-US" baseline="0" err="1"/>
              <a:t>mặt</a:t>
            </a:r>
            <a:r>
              <a:rPr lang="en-US" baseline="0"/>
              <a:t> </a:t>
            </a:r>
            <a:r>
              <a:rPr lang="en-US" baseline="0" err="1"/>
              <a:t>sau</a:t>
            </a:r>
            <a:r>
              <a:rPr lang="en-US" baseline="0"/>
              <a:t> </a:t>
            </a:r>
            <a:r>
              <a:rPr lang="en-US" baseline="0" err="1"/>
              <a:t>trực</a:t>
            </a:r>
            <a:r>
              <a:rPr lang="en-US" baseline="0"/>
              <a:t> </a:t>
            </a:r>
            <a:r>
              <a:rPr lang="en-US" baseline="0" err="1"/>
              <a:t>tràng</a:t>
            </a:r>
            <a:r>
              <a:rPr lang="en-US" baseline="0"/>
              <a:t>, </a:t>
            </a:r>
            <a:r>
              <a:rPr lang="en-US" b="1" baseline="0"/>
              <a:t>Phương </a:t>
            </a:r>
            <a:r>
              <a:rPr lang="en-US" b="1" baseline="0" err="1"/>
              <a:t>pháp</a:t>
            </a:r>
            <a:r>
              <a:rPr lang="en-US" b="1" baseline="0"/>
              <a:t>: </a:t>
            </a:r>
            <a:r>
              <a:rPr lang="vi-VN">
                <a:latin typeface="Arial"/>
                <a:cs typeface="Arial"/>
              </a:rPr>
              <a:t>đường mổ thực hiện ở đường giữa phía sau từ xương cùng xuống phía sau cơ thắt ngoài, dây chằng cùng hậu môn được cắt bỏ, tách cơ nâng hậu môn ở giữa. Bờ của khối u có thể sờ thấy được, mạc treo trực tràng và thành trực tràng được cắt bỏ quanh u khoảng 1 đến 1.5 </a:t>
            </a:r>
            <a:r>
              <a:rPr lang="vi-VN" err="1">
                <a:latin typeface="Arial"/>
                <a:cs typeface="Arial"/>
              </a:rPr>
              <a:t>cm</a:t>
            </a:r>
            <a:r>
              <a:rPr lang="en-US"/>
              <a:t>.</a:t>
            </a:r>
            <a:r>
              <a:rPr lang="vi-VN">
                <a:latin typeface="Arial"/>
                <a:cs typeface="Arial"/>
              </a:rPr>
              <a:t> </a:t>
            </a:r>
            <a:r>
              <a:rPr lang="en-US">
                <a:sym typeface="Wingdings" panose="05000000000000000000" pitchFamily="2" charset="2"/>
              </a:rPr>
              <a:t> </a:t>
            </a:r>
            <a:r>
              <a:rPr lang="en-US" err="1">
                <a:sym typeface="Wingdings" panose="05000000000000000000" pitchFamily="2" charset="2"/>
              </a:rPr>
              <a:t>xâm</a:t>
            </a:r>
            <a:r>
              <a:rPr lang="en-US" baseline="0">
                <a:sym typeface="Wingdings" panose="05000000000000000000" pitchFamily="2" charset="2"/>
              </a:rPr>
              <a:t> </a:t>
            </a:r>
            <a:r>
              <a:rPr lang="en-US" baseline="0" err="1">
                <a:sym typeface="Wingdings" panose="05000000000000000000" pitchFamily="2" charset="2"/>
              </a:rPr>
              <a:t>lấn</a:t>
            </a:r>
            <a:r>
              <a:rPr lang="en-US" baseline="0">
                <a:sym typeface="Wingdings" panose="05000000000000000000" pitchFamily="2" charset="2"/>
              </a:rPr>
              <a:t> </a:t>
            </a:r>
            <a:r>
              <a:rPr lang="en-US" baseline="0" err="1">
                <a:sym typeface="Wingdings" panose="05000000000000000000" pitchFamily="2" charset="2"/>
              </a:rPr>
              <a:t>nên</a:t>
            </a:r>
            <a:r>
              <a:rPr lang="en-US" baseline="0">
                <a:sym typeface="Wingdings" panose="05000000000000000000" pitchFamily="2" charset="2"/>
              </a:rPr>
              <a:t> BC </a:t>
            </a:r>
            <a:r>
              <a:rPr lang="en-US" baseline="0" err="1">
                <a:sym typeface="Wingdings" panose="05000000000000000000" pitchFamily="2" charset="2"/>
              </a:rPr>
              <a:t>nhiều</a:t>
            </a:r>
            <a:r>
              <a:rPr lang="en-US" baseline="0">
                <a:sym typeface="Wingdings" panose="05000000000000000000" pitchFamily="2" charset="2"/>
              </a:rPr>
              <a:t>  </a:t>
            </a:r>
            <a:r>
              <a:rPr lang="en-US" baseline="0" err="1">
                <a:sym typeface="Wingdings" panose="05000000000000000000" pitchFamily="2" charset="2"/>
              </a:rPr>
              <a:t>ít</a:t>
            </a:r>
            <a:r>
              <a:rPr lang="en-US" baseline="0">
                <a:sym typeface="Wingdings" panose="05000000000000000000" pitchFamily="2" charset="2"/>
              </a:rPr>
              <a:t> </a:t>
            </a:r>
            <a:r>
              <a:rPr lang="en-US" baseline="0" err="1">
                <a:sym typeface="Wingdings" panose="05000000000000000000" pitchFamily="2" charset="2"/>
              </a:rPr>
              <a:t>sd</a:t>
            </a:r>
            <a:endParaRPr lang="en-US">
              <a:cs typeface="Calibri"/>
            </a:endParaRPr>
          </a:p>
          <a:p>
            <a:r>
              <a:rPr lang="en-US" b="1"/>
              <a:t>TAE (</a:t>
            </a:r>
            <a:r>
              <a:rPr lang="en-US" b="1" err="1"/>
              <a:t>Transanal</a:t>
            </a:r>
            <a:r>
              <a:rPr lang="en-US" b="1"/>
              <a:t> excision): CĐ</a:t>
            </a:r>
            <a:r>
              <a:rPr lang="en-US" b="1" baseline="0"/>
              <a:t> </a:t>
            </a:r>
            <a:r>
              <a:rPr lang="en-US" b="0" baseline="0"/>
              <a:t>U</a:t>
            </a:r>
            <a:r>
              <a:rPr lang="vi-VN">
                <a:latin typeface="Arial"/>
                <a:cs typeface="Arial"/>
              </a:rPr>
              <a:t> không quá xa hậu môn</a:t>
            </a:r>
            <a:r>
              <a:rPr lang="en-US"/>
              <a:t> (u </a:t>
            </a:r>
            <a:r>
              <a:rPr lang="en-US" err="1"/>
              <a:t>thấp</a:t>
            </a:r>
            <a:r>
              <a:rPr lang="en-US"/>
              <a:t>)</a:t>
            </a:r>
            <a:r>
              <a:rPr lang="vi-VN">
                <a:latin typeface="Arial"/>
                <a:cs typeface="Arial"/>
              </a:rPr>
              <a:t>. </a:t>
            </a:r>
            <a:r>
              <a:rPr lang="en-US" b="1"/>
              <a:t>Phương</a:t>
            </a:r>
            <a:r>
              <a:rPr lang="en-US" b="1" baseline="0"/>
              <a:t> </a:t>
            </a:r>
            <a:r>
              <a:rPr lang="en-US" b="1" baseline="0" err="1"/>
              <a:t>pháp</a:t>
            </a:r>
            <a:r>
              <a:rPr lang="en-US" b="1" baseline="0"/>
              <a:t>: </a:t>
            </a:r>
            <a:r>
              <a:rPr lang="vi-VN">
                <a:latin typeface="Arial"/>
                <a:cs typeface="Arial"/>
              </a:rPr>
              <a:t>TAE được thực hiện bằng các</a:t>
            </a:r>
            <a:r>
              <a:rPr lang="en-US"/>
              <a:t>h </a:t>
            </a:r>
            <a:r>
              <a:rPr lang="en-US" err="1"/>
              <a:t>đưa</a:t>
            </a:r>
            <a:r>
              <a:rPr lang="vi-VN">
                <a:latin typeface="Arial"/>
                <a:cs typeface="Arial"/>
              </a:rPr>
              <a:t> dụng cụ</a:t>
            </a:r>
            <a:r>
              <a:rPr lang="en-US" baseline="0"/>
              <a:t> </a:t>
            </a:r>
            <a:r>
              <a:rPr lang="vi-VN">
                <a:latin typeface="Arial"/>
                <a:cs typeface="Arial"/>
              </a:rPr>
              <a:t>vào trực tràng qua hậu môn</a:t>
            </a:r>
            <a:r>
              <a:rPr lang="en-US"/>
              <a:t>,</a:t>
            </a:r>
            <a:r>
              <a:rPr lang="vi-VN">
                <a:latin typeface="Arial"/>
                <a:cs typeface="Arial"/>
              </a:rPr>
              <a:t> cắt tất cả các lớp của thành trực tràng để loại bỏ ung thư cũng như một số mô trực tràng bình thường xung quanh. Lỗ trên thành trực tràng sau đó được đóng lại.</a:t>
            </a:r>
            <a:endParaRPr lang="en-US">
              <a:latin typeface="Arial"/>
              <a:cs typeface="Arial"/>
            </a:endParaRPr>
          </a:p>
          <a:p>
            <a:r>
              <a:rPr lang="en-US" b="1"/>
              <a:t>TEM (</a:t>
            </a:r>
            <a:r>
              <a:rPr lang="en-US" b="1" err="1"/>
              <a:t>Transanal</a:t>
            </a:r>
            <a:r>
              <a:rPr lang="en-US" b="1"/>
              <a:t> endoscopic microsurgery): CĐ</a:t>
            </a:r>
            <a:r>
              <a:rPr lang="en-US" b="1" baseline="0"/>
              <a:t> </a:t>
            </a:r>
            <a:r>
              <a:rPr lang="en-US" b="0" baseline="0"/>
              <a:t>u</a:t>
            </a:r>
            <a:r>
              <a:rPr lang="vi-VN">
                <a:latin typeface="Arial"/>
                <a:cs typeface="Arial"/>
              </a:rPr>
              <a:t> nằm cao</a:t>
            </a:r>
            <a:r>
              <a:rPr lang="en-US"/>
              <a:t> (u </a:t>
            </a:r>
            <a:r>
              <a:rPr lang="en-US" err="1"/>
              <a:t>giữa</a:t>
            </a:r>
            <a:r>
              <a:rPr lang="en-US"/>
              <a:t>)</a:t>
            </a:r>
            <a:r>
              <a:rPr lang="vi-VN">
                <a:latin typeface="Arial"/>
                <a:cs typeface="Arial"/>
              </a:rPr>
              <a:t> và không thể tiếp cận được bằng phương pháp cắt bỏ qua hậu môn tiêu chuẩn (</a:t>
            </a:r>
            <a:r>
              <a:rPr lang="en-US"/>
              <a:t>TAE</a:t>
            </a:r>
            <a:r>
              <a:rPr lang="vi-VN">
                <a:latin typeface="Arial"/>
                <a:cs typeface="Arial"/>
              </a:rPr>
              <a:t>). </a:t>
            </a:r>
            <a:r>
              <a:rPr lang="en-US" b="1"/>
              <a:t>Phương</a:t>
            </a:r>
            <a:r>
              <a:rPr lang="en-US" b="1" baseline="0"/>
              <a:t> </a:t>
            </a:r>
            <a:r>
              <a:rPr lang="en-US" b="1" baseline="0" err="1"/>
              <a:t>pháp</a:t>
            </a:r>
            <a:r>
              <a:rPr lang="en-US" b="1" baseline="0"/>
              <a:t>: </a:t>
            </a:r>
            <a:r>
              <a:rPr lang="vi-VN">
                <a:latin typeface="Arial"/>
                <a:cs typeface="Arial"/>
              </a:rPr>
              <a:t>Một ống soi phóng đại được thiết kế đặc biệt được đưa qua hậu môn vào trực tràng</a:t>
            </a:r>
            <a:r>
              <a:rPr lang="en-US"/>
              <a:t>, </a:t>
            </a:r>
            <a:r>
              <a:rPr lang="en-US" err="1"/>
              <a:t>cắt</a:t>
            </a:r>
            <a:r>
              <a:rPr lang="en-US"/>
              <a:t> </a:t>
            </a:r>
            <a:r>
              <a:rPr lang="en-US" err="1"/>
              <a:t>tương</a:t>
            </a:r>
            <a:r>
              <a:rPr lang="en-US"/>
              <a:t> </a:t>
            </a:r>
            <a:r>
              <a:rPr lang="en-US" err="1"/>
              <a:t>tự</a:t>
            </a:r>
            <a:r>
              <a:rPr lang="en-US"/>
              <a:t> TAE</a:t>
            </a:r>
            <a:r>
              <a:rPr lang="vi-VN">
                <a:latin typeface="Arial"/>
                <a:cs typeface="Arial"/>
              </a:rPr>
              <a:t>. </a:t>
            </a:r>
            <a:r>
              <a:rPr lang="en-US">
                <a:sym typeface="Wingdings" panose="05000000000000000000" pitchFamily="2" charset="2"/>
              </a:rPr>
              <a:t> </a:t>
            </a:r>
            <a:r>
              <a:rPr lang="en-US" b="1" err="1">
                <a:sym typeface="Wingdings" panose="05000000000000000000" pitchFamily="2" charset="2"/>
              </a:rPr>
              <a:t>ưu</a:t>
            </a:r>
            <a:r>
              <a:rPr lang="en-US" b="1" baseline="0">
                <a:sym typeface="Wingdings" panose="05000000000000000000" pitchFamily="2" charset="2"/>
              </a:rPr>
              <a:t> </a:t>
            </a:r>
            <a:r>
              <a:rPr lang="en-US" b="1" baseline="0" err="1">
                <a:sym typeface="Wingdings" panose="05000000000000000000" pitchFamily="2" charset="2"/>
              </a:rPr>
              <a:t>điểm</a:t>
            </a:r>
            <a:r>
              <a:rPr lang="en-US" b="1" baseline="0">
                <a:sym typeface="Wingdings" panose="05000000000000000000" pitchFamily="2" charset="2"/>
              </a:rPr>
              <a:t>: </a:t>
            </a:r>
            <a:r>
              <a:rPr lang="vi-VN">
                <a:latin typeface="Arial"/>
                <a:cs typeface="Arial"/>
              </a:rPr>
              <a:t>độ chính xác cao</a:t>
            </a:r>
            <a:r>
              <a:rPr lang="en-US"/>
              <a:t>,</a:t>
            </a:r>
            <a:r>
              <a:rPr lang="en-US" baseline="0"/>
              <a:t> </a:t>
            </a:r>
            <a:r>
              <a:rPr lang="en-US" b="1" err="1"/>
              <a:t>nhược</a:t>
            </a:r>
            <a:r>
              <a:rPr lang="en-US" b="1"/>
              <a:t> </a:t>
            </a:r>
            <a:r>
              <a:rPr lang="en-US" b="1" err="1"/>
              <a:t>điểm</a:t>
            </a:r>
            <a:r>
              <a:rPr lang="en-US" baseline="0"/>
              <a:t>: </a:t>
            </a:r>
            <a:r>
              <a:rPr lang="en-US" baseline="0" err="1"/>
              <a:t>mắc</a:t>
            </a:r>
            <a:r>
              <a:rPr lang="en-US" baseline="0"/>
              <a:t> </a:t>
            </a:r>
            <a:r>
              <a:rPr lang="en-US" baseline="0" err="1"/>
              <a:t>tiền</a:t>
            </a:r>
            <a:r>
              <a:rPr lang="en-US" baseline="0"/>
              <a:t>, PTV </a:t>
            </a:r>
            <a:r>
              <a:rPr lang="en-US" baseline="0" err="1"/>
              <a:t>kinh</a:t>
            </a:r>
            <a:r>
              <a:rPr lang="en-US" baseline="0"/>
              <a:t> </a:t>
            </a:r>
            <a:r>
              <a:rPr lang="en-US" baseline="0" err="1"/>
              <a:t>nghiệm</a:t>
            </a:r>
            <a:endParaRPr lang="en-US">
              <a:ea typeface="Calibri"/>
              <a:cs typeface="Calibri"/>
            </a:endParaRPr>
          </a:p>
          <a:p>
            <a:r>
              <a:rPr lang="en-US" b="1" err="1"/>
              <a:t>Cắt</a:t>
            </a:r>
            <a:r>
              <a:rPr lang="en-US" b="1" baseline="0"/>
              <a:t> polyp: TX</a:t>
            </a:r>
            <a:endParaRPr lang="en-US" b="1" baseline="0">
              <a:cs typeface="Calibri"/>
            </a:endParaRPr>
          </a:p>
          <a:p>
            <a:r>
              <a:rPr lang="en-US" b="1" baseline="0" err="1"/>
              <a:t>Cắt</a:t>
            </a:r>
            <a:r>
              <a:rPr lang="en-US" b="1" baseline="0"/>
              <a:t> </a:t>
            </a:r>
            <a:r>
              <a:rPr lang="en-US" b="1" baseline="0" err="1"/>
              <a:t>niêm</a:t>
            </a:r>
            <a:r>
              <a:rPr lang="en-US" b="1" baseline="0"/>
              <a:t> EMR: Tis</a:t>
            </a:r>
            <a:endParaRPr lang="en-US" b="1" baseline="0">
              <a:cs typeface="Calibri"/>
            </a:endParaRPr>
          </a:p>
          <a:p>
            <a:r>
              <a:rPr lang="en-US" b="1" baseline="0" err="1"/>
              <a:t>Cắt</a:t>
            </a:r>
            <a:r>
              <a:rPr lang="en-US" b="1" baseline="0"/>
              <a:t> </a:t>
            </a:r>
            <a:r>
              <a:rPr lang="en-US" b="1" baseline="0" err="1"/>
              <a:t>dưới</a:t>
            </a:r>
            <a:r>
              <a:rPr lang="en-US" b="1" baseline="0"/>
              <a:t> </a:t>
            </a:r>
            <a:r>
              <a:rPr lang="en-US" b="1" baseline="0" err="1"/>
              <a:t>niêm</a:t>
            </a:r>
            <a:r>
              <a:rPr lang="en-US" b="1" baseline="0"/>
              <a:t> ESD: T1</a:t>
            </a:r>
            <a:endParaRPr lang="en-US" b="1" baseline="0">
              <a:cs typeface="Calibri"/>
            </a:endParaRPr>
          </a:p>
        </p:txBody>
      </p:sp>
      <p:sp>
        <p:nvSpPr>
          <p:cNvPr id="4" name="Slide Number Placeholder 3"/>
          <p:cNvSpPr>
            <a:spLocks noGrp="1"/>
          </p:cNvSpPr>
          <p:nvPr>
            <p:ph type="sldNum" sz="quarter" idx="10"/>
          </p:nvPr>
        </p:nvSpPr>
        <p:spPr/>
        <p:txBody>
          <a:bodyPr/>
          <a:lstStyle/>
          <a:p>
            <a:fld id="{4EFE0E31-60B9-4A67-8539-624E7FF7A20A}" type="slidenum">
              <a:rPr lang="en-US" smtClean="0"/>
              <a:t>53</a:t>
            </a:fld>
            <a:endParaRPr lang="en-US"/>
          </a:p>
        </p:txBody>
      </p:sp>
    </p:spTree>
    <p:extLst>
      <p:ext uri="{BB962C8B-B14F-4D97-AF65-F5344CB8AC3E}">
        <p14:creationId xmlns:p14="http://schemas.microsoft.com/office/powerpoint/2010/main" val="3109756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err="1"/>
              <a:t>Tại</a:t>
            </a:r>
            <a:r>
              <a:rPr lang="en-US"/>
              <a:t> </a:t>
            </a:r>
            <a:r>
              <a:rPr lang="en-US" err="1"/>
              <a:t>sao</a:t>
            </a:r>
            <a:r>
              <a:rPr lang="en-US" baseline="0"/>
              <a:t> G/D </a:t>
            </a:r>
            <a:r>
              <a:rPr lang="en-US" baseline="0" err="1"/>
              <a:t>mới</a:t>
            </a:r>
            <a:r>
              <a:rPr lang="en-US" baseline="0"/>
              <a:t> </a:t>
            </a:r>
            <a:r>
              <a:rPr lang="en-US" baseline="0" err="1"/>
              <a:t>có</a:t>
            </a:r>
            <a:r>
              <a:rPr lang="en-US" baseline="0"/>
              <a:t> TME: </a:t>
            </a:r>
            <a:r>
              <a:rPr lang="vi-VN"/>
              <a:t>Vai trò của TME đối với các khối u nằm ở 1/3 trên của trực tràng đã được thảo luận nhiều và không có bằng chứng mạnh mẽ</a:t>
            </a:r>
            <a:endParaRPr lang="en-US"/>
          </a:p>
          <a:p>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54</a:t>
            </a:fld>
            <a:endParaRPr lang="en-US"/>
          </a:p>
        </p:txBody>
      </p:sp>
    </p:spTree>
    <p:extLst>
      <p:ext uri="{BB962C8B-B14F-4D97-AF65-F5344CB8AC3E}">
        <p14:creationId xmlns:p14="http://schemas.microsoft.com/office/powerpoint/2010/main" val="213105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 </a:t>
            </a:r>
            <a:r>
              <a:rPr lang="en-US" err="1"/>
              <a:t>chuẩn</a:t>
            </a:r>
            <a:r>
              <a:rPr lang="en-US" baseline="0"/>
              <a:t>: TB UT </a:t>
            </a:r>
            <a:r>
              <a:rPr lang="en-US" baseline="0" err="1"/>
              <a:t>nằm</a:t>
            </a:r>
            <a:r>
              <a:rPr lang="en-US" baseline="0"/>
              <a:t> </a:t>
            </a:r>
            <a:r>
              <a:rPr lang="en-US" baseline="0" err="1"/>
              <a:t>rải</a:t>
            </a:r>
            <a:r>
              <a:rPr lang="en-US" baseline="0"/>
              <a:t> </a:t>
            </a:r>
            <a:r>
              <a:rPr lang="en-US" baseline="0" err="1"/>
              <a:t>rác</a:t>
            </a:r>
            <a:r>
              <a:rPr lang="en-US" baseline="0"/>
              <a:t> </a:t>
            </a:r>
            <a:r>
              <a:rPr lang="en-US" baseline="0" err="1"/>
              <a:t>trong</a:t>
            </a:r>
            <a:r>
              <a:rPr lang="en-US" baseline="0"/>
              <a:t> </a:t>
            </a:r>
            <a:r>
              <a:rPr lang="en-US" baseline="0" err="1"/>
              <a:t>mạc</a:t>
            </a:r>
            <a:r>
              <a:rPr lang="en-US" baseline="0"/>
              <a:t> </a:t>
            </a:r>
            <a:r>
              <a:rPr lang="en-US" baseline="0" err="1"/>
              <a:t>treo</a:t>
            </a:r>
            <a:r>
              <a:rPr lang="en-US" baseline="0"/>
              <a:t> </a:t>
            </a:r>
            <a:r>
              <a:rPr lang="en-US" baseline="0" err="1"/>
              <a:t>trực</a:t>
            </a:r>
            <a:r>
              <a:rPr lang="en-US" baseline="0"/>
              <a:t> </a:t>
            </a:r>
            <a:r>
              <a:rPr lang="en-US" baseline="0" err="1"/>
              <a:t>tràng</a:t>
            </a:r>
            <a:r>
              <a:rPr lang="en-US" baseline="0"/>
              <a:t>, </a:t>
            </a:r>
            <a:r>
              <a:rPr lang="en-US" baseline="0" err="1"/>
              <a:t>nhiều</a:t>
            </a:r>
            <a:r>
              <a:rPr lang="en-US" baseline="0"/>
              <a:t> NC </a:t>
            </a:r>
            <a:r>
              <a:rPr lang="en-US" baseline="0" err="1"/>
              <a:t>đã</a:t>
            </a:r>
            <a:r>
              <a:rPr lang="en-US" baseline="0"/>
              <a:t> CM TME </a:t>
            </a:r>
            <a:r>
              <a:rPr lang="en-US" baseline="0" err="1"/>
              <a:t>làm</a:t>
            </a:r>
            <a:r>
              <a:rPr lang="en-US" baseline="0"/>
              <a:t> </a:t>
            </a:r>
            <a:r>
              <a:rPr lang="en-US" baseline="0" err="1"/>
              <a:t>giảm</a:t>
            </a:r>
            <a:r>
              <a:rPr lang="en-US" baseline="0"/>
              <a:t> </a:t>
            </a:r>
            <a:r>
              <a:rPr lang="en-US" baseline="0" err="1"/>
              <a:t>tỉ</a:t>
            </a:r>
            <a:r>
              <a:rPr lang="en-US" baseline="0"/>
              <a:t> </a:t>
            </a:r>
            <a:r>
              <a:rPr lang="en-US" baseline="0" err="1"/>
              <a:t>lệ</a:t>
            </a:r>
            <a:r>
              <a:rPr lang="en-US" baseline="0"/>
              <a:t> </a:t>
            </a:r>
            <a:r>
              <a:rPr lang="en-US" baseline="0" err="1"/>
              <a:t>tái</a:t>
            </a:r>
            <a:r>
              <a:rPr lang="en-US" baseline="0"/>
              <a:t> </a:t>
            </a:r>
            <a:r>
              <a:rPr lang="en-US" baseline="0" err="1"/>
              <a:t>phát</a:t>
            </a:r>
            <a:r>
              <a:rPr lang="en-US" baseline="0"/>
              <a:t> </a:t>
            </a:r>
            <a:r>
              <a:rPr lang="en-US" baseline="0" err="1"/>
              <a:t>tại</a:t>
            </a:r>
            <a:r>
              <a:rPr lang="en-US" baseline="0"/>
              <a:t> </a:t>
            </a:r>
            <a:r>
              <a:rPr lang="en-US" baseline="0" err="1"/>
              <a:t>chỗ</a:t>
            </a:r>
            <a:r>
              <a:rPr lang="en-US" baseline="0"/>
              <a:t> </a:t>
            </a:r>
            <a:r>
              <a:rPr lang="en-US" baseline="0" err="1"/>
              <a:t>từ</a:t>
            </a:r>
            <a:r>
              <a:rPr lang="en-US" baseline="0"/>
              <a:t> 30% </a:t>
            </a:r>
            <a:r>
              <a:rPr lang="en-US" baseline="0" err="1"/>
              <a:t>còn</a:t>
            </a:r>
            <a:r>
              <a:rPr lang="en-US" baseline="0"/>
              <a:t> 5-8% </a:t>
            </a:r>
            <a:r>
              <a:rPr lang="en-US" baseline="0" err="1"/>
              <a:t>và</a:t>
            </a:r>
            <a:r>
              <a:rPr lang="en-US" baseline="0"/>
              <a:t> </a:t>
            </a:r>
            <a:r>
              <a:rPr lang="en-US" baseline="0" err="1"/>
              <a:t>kéo</a:t>
            </a:r>
            <a:r>
              <a:rPr lang="en-US" baseline="0"/>
              <a:t> </a:t>
            </a:r>
            <a:r>
              <a:rPr lang="en-US" baseline="0" err="1"/>
              <a:t>dài</a:t>
            </a:r>
            <a:r>
              <a:rPr lang="en-US" baseline="0"/>
              <a:t> </a:t>
            </a:r>
            <a:r>
              <a:rPr lang="en-US" baseline="0" err="1"/>
              <a:t>thời</a:t>
            </a:r>
            <a:r>
              <a:rPr lang="en-US" baseline="0"/>
              <a:t> </a:t>
            </a:r>
            <a:r>
              <a:rPr lang="en-US" baseline="0" err="1"/>
              <a:t>gian</a:t>
            </a:r>
            <a:r>
              <a:rPr lang="en-US" baseline="0"/>
              <a:t> </a:t>
            </a:r>
            <a:r>
              <a:rPr lang="en-US" baseline="0" err="1"/>
              <a:t>sống</a:t>
            </a:r>
            <a:r>
              <a:rPr lang="en-US" baseline="0"/>
              <a:t> </a:t>
            </a:r>
            <a:r>
              <a:rPr lang="en-US" baseline="0" err="1"/>
              <a:t>còn</a:t>
            </a:r>
            <a:r>
              <a:rPr lang="en-US" baseline="0"/>
              <a:t> (</a:t>
            </a:r>
            <a:r>
              <a:rPr lang="en-US" baseline="0" err="1"/>
              <a:t>tg</a:t>
            </a:r>
            <a:r>
              <a:rPr lang="en-US" baseline="0"/>
              <a:t> </a:t>
            </a:r>
            <a:r>
              <a:rPr lang="en-US" baseline="0" err="1"/>
              <a:t>sống</a:t>
            </a:r>
            <a:r>
              <a:rPr lang="en-US" baseline="0"/>
              <a:t> 5 </a:t>
            </a:r>
            <a:r>
              <a:rPr lang="en-US" baseline="0" err="1"/>
              <a:t>năm</a:t>
            </a:r>
            <a:r>
              <a:rPr lang="en-US" baseline="0"/>
              <a:t> </a:t>
            </a:r>
            <a:r>
              <a:rPr lang="en-US" baseline="0" err="1"/>
              <a:t>tăng</a:t>
            </a:r>
            <a:r>
              <a:rPr lang="en-US" baseline="0"/>
              <a:t> </a:t>
            </a:r>
            <a:r>
              <a:rPr lang="en-US" baseline="0" err="1"/>
              <a:t>từ</a:t>
            </a:r>
            <a:r>
              <a:rPr lang="en-US" baseline="0"/>
              <a:t> 50% </a:t>
            </a:r>
            <a:r>
              <a:rPr lang="en-US" baseline="0" err="1"/>
              <a:t>lên</a:t>
            </a:r>
            <a:r>
              <a:rPr lang="en-US" baseline="0"/>
              <a:t> 68-75%)</a:t>
            </a:r>
            <a:endParaRPr lang="en-US"/>
          </a:p>
        </p:txBody>
      </p:sp>
      <p:sp>
        <p:nvSpPr>
          <p:cNvPr id="4" name="Slide Number Placeholder 3"/>
          <p:cNvSpPr>
            <a:spLocks noGrp="1"/>
          </p:cNvSpPr>
          <p:nvPr>
            <p:ph type="sldNum" sz="quarter" idx="10"/>
          </p:nvPr>
        </p:nvSpPr>
        <p:spPr/>
        <p:txBody>
          <a:bodyPr/>
          <a:lstStyle/>
          <a:p>
            <a:fld id="{4EFE0E31-60B9-4A67-8539-624E7FF7A20A}" type="slidenum">
              <a:rPr lang="en-US" smtClean="0"/>
              <a:t>55</a:t>
            </a:fld>
            <a:endParaRPr lang="en-US"/>
          </a:p>
        </p:txBody>
      </p:sp>
    </p:spTree>
    <p:extLst>
      <p:ext uri="{BB962C8B-B14F-4D97-AF65-F5344CB8AC3E}">
        <p14:creationId xmlns:p14="http://schemas.microsoft.com/office/powerpoint/2010/main" val="25501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TME </a:t>
            </a:r>
            <a:r>
              <a:rPr lang="en-US" err="1"/>
              <a:t>ngã</a:t>
            </a:r>
            <a:r>
              <a:rPr lang="en-US" baseline="0"/>
              <a:t> </a:t>
            </a:r>
            <a:r>
              <a:rPr lang="en-US" baseline="0" err="1"/>
              <a:t>bụng</a:t>
            </a:r>
            <a:r>
              <a:rPr lang="en-US" baseline="0"/>
              <a:t> </a:t>
            </a:r>
            <a:r>
              <a:rPr lang="en-US" baseline="0" err="1"/>
              <a:t>và</a:t>
            </a:r>
            <a:r>
              <a:rPr lang="en-US" baseline="0"/>
              <a:t> </a:t>
            </a:r>
            <a:r>
              <a:rPr lang="en-US" baseline="0" err="1"/>
              <a:t>hậu</a:t>
            </a:r>
            <a:r>
              <a:rPr lang="en-US" baseline="0"/>
              <a:t> </a:t>
            </a:r>
            <a:r>
              <a:rPr lang="en-US" baseline="0" err="1"/>
              <a:t>môn</a:t>
            </a:r>
            <a:endParaRPr lang="en-US" baseline="0">
              <a:ea typeface="Calibri"/>
              <a:cs typeface="Calibri"/>
            </a:endParaRPr>
          </a:p>
          <a:p>
            <a:r>
              <a:rPr lang="en-US" err="1">
                <a:ea typeface="Calibri" panose="020F0502020204030204"/>
                <a:cs typeface="Calibri" panose="020F0502020204030204"/>
              </a:rPr>
              <a:t>TaTME</a:t>
            </a:r>
            <a:r>
              <a:rPr lang="en-US">
                <a:ea typeface="Calibri" panose="020F0502020204030204"/>
                <a:cs typeface="Calibri" panose="020F0502020204030204"/>
              </a:rPr>
              <a:t> = </a:t>
            </a:r>
            <a:r>
              <a:rPr lang="en-US" err="1">
                <a:ea typeface="Calibri" panose="020F0502020204030204"/>
                <a:cs typeface="Calibri" panose="020F0502020204030204"/>
              </a:rPr>
              <a:t>transanal</a:t>
            </a:r>
            <a:r>
              <a:rPr lang="en-US">
                <a:ea typeface="Calibri" panose="020F0502020204030204"/>
                <a:cs typeface="Calibri" panose="020F0502020204030204"/>
              </a:rPr>
              <a:t> TME</a:t>
            </a:r>
          </a:p>
        </p:txBody>
      </p:sp>
      <p:sp>
        <p:nvSpPr>
          <p:cNvPr id="4" name="Slide Number Placeholder 3"/>
          <p:cNvSpPr>
            <a:spLocks noGrp="1"/>
          </p:cNvSpPr>
          <p:nvPr>
            <p:ph type="sldNum" sz="quarter" idx="10"/>
          </p:nvPr>
        </p:nvSpPr>
        <p:spPr/>
        <p:txBody>
          <a:bodyPr/>
          <a:lstStyle/>
          <a:p>
            <a:fld id="{4EFE0E31-60B9-4A67-8539-624E7FF7A20A}" type="slidenum">
              <a:rPr lang="en-US" smtClean="0"/>
              <a:t>56</a:t>
            </a:fld>
            <a:endParaRPr lang="en-US"/>
          </a:p>
        </p:txBody>
      </p:sp>
    </p:spTree>
    <p:extLst>
      <p:ext uri="{BB962C8B-B14F-4D97-AF65-F5344CB8AC3E}">
        <p14:creationId xmlns:p14="http://schemas.microsoft.com/office/powerpoint/2010/main" val="3595115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71C0E7-9439-45B8-A8E4-6A8B4753AA0A}"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1C0E7-9439-45B8-A8E4-6A8B4753AA0A}"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1C0E7-9439-45B8-A8E4-6A8B4753AA0A}"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4AE8B9-80C1-4E3B-9B76-66128D43C3FD}"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744498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4AE8B9-80C1-4E3B-9B76-66128D43C3FD}"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82799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AE8B9-80C1-4E3B-9B76-66128D43C3FD}"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681417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AE8B9-80C1-4E3B-9B76-66128D43C3FD}"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226719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4AE8B9-80C1-4E3B-9B76-66128D43C3FD}" type="datetimeFigureOut">
              <a:rPr lang="en-US" smtClean="0"/>
              <a:t>10/29/2022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723996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4AE8B9-80C1-4E3B-9B76-66128D43C3FD}" type="datetimeFigureOut">
              <a:rPr lang="en-US" smtClean="0"/>
              <a:t>10/29/2022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407593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AE8B9-80C1-4E3B-9B76-66128D43C3FD}" type="datetimeFigureOut">
              <a:rPr lang="en-US" smtClean="0"/>
              <a:t>10/29/2022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382694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AE8B9-80C1-4E3B-9B76-66128D43C3FD}"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250017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71C0E7-9439-45B8-A8E4-6A8B4753AA0A}"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4AE8B9-80C1-4E3B-9B76-66128D43C3FD}"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357121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4AE8B9-80C1-4E3B-9B76-66128D43C3FD}"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871457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4AE8B9-80C1-4E3B-9B76-66128D43C3FD}"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52F02-1643-4935-8D3D-607397E698B7}" type="slidenum">
              <a:rPr lang="en-US" smtClean="0"/>
              <a:t>‹#›</a:t>
            </a:fld>
            <a:endParaRPr lang="en-US"/>
          </a:p>
        </p:txBody>
      </p:sp>
    </p:spTree>
    <p:extLst>
      <p:ext uri="{BB962C8B-B14F-4D97-AF65-F5344CB8AC3E}">
        <p14:creationId xmlns:p14="http://schemas.microsoft.com/office/powerpoint/2010/main" val="334957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71C0E7-9439-45B8-A8E4-6A8B4753AA0A}"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71C0E7-9439-45B8-A8E4-6A8B4753AA0A}"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71C0E7-9439-45B8-A8E4-6A8B4753AA0A}" type="datetimeFigureOut">
              <a:rPr lang="en-US" smtClean="0"/>
              <a:t>10/29/2022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71C0E7-9439-45B8-A8E4-6A8B4753AA0A}" type="datetimeFigureOut">
              <a:rPr lang="en-US" smtClean="0"/>
              <a:t>10/29/2022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1C0E7-9439-45B8-A8E4-6A8B4753AA0A}" type="datetimeFigureOut">
              <a:rPr lang="en-US" smtClean="0"/>
              <a:t>10/29/2022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1C0E7-9439-45B8-A8E4-6A8B4753AA0A}"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1C0E7-9439-45B8-A8E4-6A8B4753AA0A}"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CA720-A5F8-4949-96D6-414BA5EFDFA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1C0E7-9439-45B8-A8E4-6A8B4753AA0A}" type="datetimeFigureOut">
              <a:rPr lang="en-US" smtClean="0"/>
              <a:t>10/29/2022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CA720-A5F8-4949-96D6-414BA5EFDFA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AE8B9-80C1-4E3B-9B76-66128D43C3FD}" type="datetimeFigureOut">
              <a:rPr lang="en-US" smtClean="0"/>
              <a:t>10/29/2022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52F02-1643-4935-8D3D-607397E698B7}" type="slidenum">
              <a:rPr lang="en-US" smtClean="0"/>
              <a:t>‹#›</a:t>
            </a:fld>
            <a:endParaRPr lang="en-US"/>
          </a:p>
        </p:txBody>
      </p:sp>
    </p:spTree>
    <p:extLst>
      <p:ext uri="{BB962C8B-B14F-4D97-AF65-F5344CB8AC3E}">
        <p14:creationId xmlns:p14="http://schemas.microsoft.com/office/powerpoint/2010/main" val="2396769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13.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3.xml" /></Relationships>
</file>

<file path=ppt/slides/_rels/slide1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xml" /><Relationship Id="rId1" Type="http://schemas.openxmlformats.org/officeDocument/2006/relationships/slideLayout" Target="../slideLayouts/slideLayout13.xml" /></Relationships>
</file>

<file path=ppt/slides/_rels/slide13.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13.xml" /></Relationships>
</file>

<file path=ppt/slides/_rels/slide14.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13.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3.xml"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3.xml" /></Relationships>
</file>

<file path=ppt/slides/_rels/slide1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13.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13.xml" /></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13.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3.xml" /></Relationships>
</file>

<file path=ppt/slides/_rels/slide21.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13.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13.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13.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2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3.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standalone="yes"?>
<Relationships xmlns="http://schemas.openxmlformats.org/package/2006/relationships"><Relationship Id="rId3" Type="http://schemas.openxmlformats.org/officeDocument/2006/relationships/hyperlink" Target="https://radiopaedia.org/articles/rectal-cancer" TargetMode="External" /><Relationship Id="rId2" Type="http://schemas.openxmlformats.org/officeDocument/2006/relationships/image" Target="../media/image21.jpeg" /><Relationship Id="rId1" Type="http://schemas.openxmlformats.org/officeDocument/2006/relationships/slideLayout" Target="../slideLayouts/slideLayout13.xml" /></Relationships>
</file>

<file path=ppt/slides/_rels/slide33.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13.xml" /></Relationships>
</file>

<file path=ppt/slides/_rels/slide34.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13.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standalone="yes"?>
<Relationships xmlns="http://schemas.openxmlformats.org/package/2006/relationships"><Relationship Id="rId3" Type="http://schemas.openxmlformats.org/officeDocument/2006/relationships/hyperlink" Target="https://pubs.rsna.org/doi/abs/10.1148/rg.2019180114" TargetMode="External" /><Relationship Id="rId2" Type="http://schemas.openxmlformats.org/officeDocument/2006/relationships/image" Target="../media/image25.png" /><Relationship Id="rId1" Type="http://schemas.openxmlformats.org/officeDocument/2006/relationships/slideLayout" Target="../slideLayouts/slideLayout13.xml" /></Relationships>
</file>

<file path=ppt/slides/_rels/slide37.xml.rels><?xml version="1.0" encoding="UTF-8" standalone="yes"?>
<Relationships xmlns="http://schemas.openxmlformats.org/package/2006/relationships"><Relationship Id="rId3" Type="http://schemas.openxmlformats.org/officeDocument/2006/relationships/hyperlink" Target="https://pubs.rsna.org/doi/abs/10.1148/rg.2019180114" TargetMode="External" /><Relationship Id="rId2" Type="http://schemas.openxmlformats.org/officeDocument/2006/relationships/image" Target="../media/image26.png" /><Relationship Id="rId1" Type="http://schemas.openxmlformats.org/officeDocument/2006/relationships/slideLayout" Target="../slideLayouts/slideLayout13.xml" /></Relationships>
</file>

<file path=ppt/slides/_rels/slide38.xml.rels><?xml version="1.0" encoding="UTF-8" standalone="yes"?>
<Relationships xmlns="http://schemas.openxmlformats.org/package/2006/relationships"><Relationship Id="rId3" Type="http://schemas.openxmlformats.org/officeDocument/2006/relationships/hyperlink" Target="https://pubs.rsna.org/doi/abs/10.1148/rg.2019180114" TargetMode="External" /><Relationship Id="rId2" Type="http://schemas.openxmlformats.org/officeDocument/2006/relationships/image" Target="../media/image27.png" /><Relationship Id="rId1" Type="http://schemas.openxmlformats.org/officeDocument/2006/relationships/slideLayout" Target="../slideLayouts/slideLayout13.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40.xml.rels><?xml version="1.0" encoding="UTF-8" standalone="yes"?>
<Relationships xmlns="http://schemas.openxmlformats.org/package/2006/relationships"><Relationship Id="rId3" Type="http://schemas.openxmlformats.org/officeDocument/2006/relationships/hyperlink" Target="https://pubs.rsna.org/doi/abs/10.1148/rg.2019180114" TargetMode="External" /><Relationship Id="rId2" Type="http://schemas.openxmlformats.org/officeDocument/2006/relationships/image" Target="../media/image28.png" /><Relationship Id="rId1" Type="http://schemas.openxmlformats.org/officeDocument/2006/relationships/slideLayout" Target="../slideLayouts/slideLayout13.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3.xml" /></Relationships>
</file>

<file path=ppt/slides/_rels/slide43.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13.xml" /><Relationship Id="rId5" Type="http://schemas.openxmlformats.org/officeDocument/2006/relationships/image" Target="../media/image33.png" /><Relationship Id="rId4" Type="http://schemas.openxmlformats.org/officeDocument/2006/relationships/image" Target="../media/image32.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13.xml" /></Relationships>
</file>

<file path=ppt/slides/_rels/slide47.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13.xml" /></Relationships>
</file>

<file path=ppt/slides/_rels/slide48.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4.xml" /><Relationship Id="rId1" Type="http://schemas.openxmlformats.org/officeDocument/2006/relationships/slideLayout" Target="../slideLayouts/slideLayout13.xml" /></Relationships>
</file>

<file path=ppt/slides/_rels/slide49.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3.xml" /></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13.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notesSlide" Target="../notesSlides/notesSlide6.xml" /><Relationship Id="rId1" Type="http://schemas.openxmlformats.org/officeDocument/2006/relationships/slideLayout" Target="../slideLayouts/slideLayout13.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3.xml" /></Relationships>
</file>

<file path=ppt/slides/_rels/slide55.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8.xml" /><Relationship Id="rId1" Type="http://schemas.openxmlformats.org/officeDocument/2006/relationships/slideLayout" Target="../slideLayouts/slideLayout13.xml" /></Relationships>
</file>

<file path=ppt/slides/_rels/slide5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9.xml" /><Relationship Id="rId1" Type="http://schemas.openxmlformats.org/officeDocument/2006/relationships/slideLayout" Target="../slideLayouts/slideLayout13.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3.xml" /></Relationships>
</file>

<file path=ppt/slides/_rels/slide58.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13.xml" /></Relationships>
</file>

<file path=ppt/slides/_rels/slide59.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1.xml" /><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3.xml" /></Relationships>
</file>

<file path=ppt/slides/_rels/slide60.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12.xml" /><Relationship Id="rId1" Type="http://schemas.openxmlformats.org/officeDocument/2006/relationships/slideLayout" Target="../slideLayouts/slideLayout13.xml" /><Relationship Id="rId4" Type="http://schemas.openxmlformats.org/officeDocument/2006/relationships/image" Target="../media/image44.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13.xml" /><Relationship Id="rId1" Type="http://schemas.openxmlformats.org/officeDocument/2006/relationships/slideLayout" Target="../slideLayouts/slideLayout13.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3.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3.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13.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3.xml" /></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13.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3.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19.xml" /><Relationship Id="rId1" Type="http://schemas.openxmlformats.org/officeDocument/2006/relationships/slideLayout" Target="../slideLayouts/slideLayout10.xml" /><Relationship Id="rId6" Type="http://schemas.openxmlformats.org/officeDocument/2006/relationships/image" Target="../media/image50.png" /><Relationship Id="rId5" Type="http://schemas.openxmlformats.org/officeDocument/2006/relationships/image" Target="../media/image49.png" /><Relationship Id="rId4" Type="http://schemas.openxmlformats.org/officeDocument/2006/relationships/image" Target="../media/image48.png"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3.xml" /></Relationships>
</file>

<file path=ppt/slides/_rels/slide75.xml.rels><?xml version="1.0" encoding="UTF-8" standalone="yes"?>
<Relationships xmlns="http://schemas.openxmlformats.org/package/2006/relationships"><Relationship Id="rId3" Type="http://schemas.openxmlformats.org/officeDocument/2006/relationships/image" Target="../media/image52.svg" /><Relationship Id="rId2" Type="http://schemas.openxmlformats.org/officeDocument/2006/relationships/image" Target="../media/image51.png" /><Relationship Id="rId1" Type="http://schemas.openxmlformats.org/officeDocument/2006/relationships/slideLayout" Target="../slideLayouts/slideLayout13.xml" /></Relationships>
</file>

<file path=ppt/slides/_rels/slide76.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22.xml" /><Relationship Id="rId1" Type="http://schemas.openxmlformats.org/officeDocument/2006/relationships/slideLayout" Target="../slideLayouts/slideLayout13.xml" /></Relationships>
</file>

<file path=ppt/slides/_rels/slide77.xml.rels><?xml version="1.0" encoding="UTF-8" standalone="yes"?>
<Relationships xmlns="http://schemas.openxmlformats.org/package/2006/relationships"><Relationship Id="rId2" Type="http://schemas.openxmlformats.org/officeDocument/2006/relationships/image" Target="../media/image54.jpeg" /><Relationship Id="rId1" Type="http://schemas.openxmlformats.org/officeDocument/2006/relationships/slideLayout" Target="../slideLayouts/slideLayout13.xml" /></Relationships>
</file>

<file path=ppt/slides/_rels/slide78.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23.xml" /><Relationship Id="rId1" Type="http://schemas.openxmlformats.org/officeDocument/2006/relationships/slideLayout" Target="../slideLayouts/slideLayout13.xml" /></Relationships>
</file>

<file path=ppt/slides/_rels/slide79.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24.xml" /><Relationship Id="rId1" Type="http://schemas.openxmlformats.org/officeDocument/2006/relationships/slideLayout" Target="../slideLayouts/slideLayout13.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3.xml" /></Relationships>
</file>

<file path=ppt/slides/_rels/slide80.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25.xml" /><Relationship Id="rId1" Type="http://schemas.openxmlformats.org/officeDocument/2006/relationships/slideLayout" Target="../slideLayouts/slideLayout13.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standalone="yes"?>
<Relationships xmlns="http://schemas.openxmlformats.org/package/2006/relationships"><Relationship Id="rId2" Type="http://schemas.openxmlformats.org/officeDocument/2006/relationships/image" Target="../media/image58.jpeg" /><Relationship Id="rId1" Type="http://schemas.openxmlformats.org/officeDocument/2006/relationships/slideLayout" Target="../slideLayouts/slideLayout13.xml" /></Relationships>
</file>

<file path=ppt/slides/_rels/slide84.xml.rels><?xml version="1.0" encoding="UTF-8" standalone="yes"?>
<Relationships xmlns="http://schemas.openxmlformats.org/package/2006/relationships"><Relationship Id="rId2" Type="http://schemas.openxmlformats.org/officeDocument/2006/relationships/image" Target="../media/image59.jpeg" /><Relationship Id="rId1" Type="http://schemas.openxmlformats.org/officeDocument/2006/relationships/slideLayout" Target="../slideLayouts/slideLayout13.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standalone="yes"?>
<Relationships xmlns="http://schemas.openxmlformats.org/package/2006/relationships"><Relationship Id="rId2" Type="http://schemas.openxmlformats.org/officeDocument/2006/relationships/image" Target="../media/image60.jpeg" /><Relationship Id="rId1" Type="http://schemas.openxmlformats.org/officeDocument/2006/relationships/slideLayout" Target="../slideLayouts/slideLayout13.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3.xml" /></Relationships>
</file>

<file path=ppt/slides/_rels/slide90.xml.rels><?xml version="1.0" encoding="UTF-8" standalone="yes"?>
<Relationships xmlns="http://schemas.openxmlformats.org/package/2006/relationships"><Relationship Id="rId3" Type="http://schemas.openxmlformats.org/officeDocument/2006/relationships/image" Target="../media/image61.jpeg" /><Relationship Id="rId2" Type="http://schemas.openxmlformats.org/officeDocument/2006/relationships/notesSlide" Target="../notesSlides/notesSlide26.xml" /><Relationship Id="rId1" Type="http://schemas.openxmlformats.org/officeDocument/2006/relationships/slideLayout" Target="../slideLayouts/slideLayout13.xml"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13.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13.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14824" y="735106"/>
            <a:ext cx="10053763" cy="2928470"/>
          </a:xfrm>
        </p:spPr>
        <p:txBody>
          <a:bodyPr anchor="b">
            <a:normAutofit/>
          </a:bodyPr>
          <a:lstStyle/>
          <a:p>
            <a:pPr algn="l"/>
            <a:r>
              <a:rPr lang="en-US" sz="4800" b="1" err="1">
                <a:solidFill>
                  <a:srgbClr val="FFFFFF"/>
                </a:solidFill>
                <a:latin typeface="Arial" panose="020B0604020202020204" pitchFamily="34" charset="0"/>
                <a:cs typeface="Arial" panose="020B0604020202020204" pitchFamily="34" charset="0"/>
              </a:rPr>
              <a:t>Chuyên</a:t>
            </a:r>
            <a:r>
              <a:rPr lang="en-US" sz="4800" b="1">
                <a:solidFill>
                  <a:srgbClr val="FFFFFF"/>
                </a:solidFill>
                <a:latin typeface="Arial" panose="020B0604020202020204" pitchFamily="34" charset="0"/>
                <a:cs typeface="Arial" panose="020B0604020202020204" pitchFamily="34" charset="0"/>
              </a:rPr>
              <a:t> </a:t>
            </a:r>
            <a:r>
              <a:rPr lang="en-US" sz="4800" b="1" err="1">
                <a:solidFill>
                  <a:srgbClr val="FFFFFF"/>
                </a:solidFill>
                <a:latin typeface="Arial" panose="020B0604020202020204" pitchFamily="34" charset="0"/>
                <a:cs typeface="Arial" panose="020B0604020202020204" pitchFamily="34" charset="0"/>
              </a:rPr>
              <a:t>đề</a:t>
            </a:r>
            <a:r>
              <a:rPr lang="en-US" sz="4800" b="1">
                <a:solidFill>
                  <a:srgbClr val="FFFFFF"/>
                </a:solidFill>
                <a:latin typeface="Arial" panose="020B0604020202020204" pitchFamily="34" charset="0"/>
                <a:cs typeface="Arial" panose="020B0604020202020204" pitchFamily="34" charset="0"/>
              </a:rPr>
              <a:t>: Ung </a:t>
            </a:r>
            <a:r>
              <a:rPr lang="en-US" sz="4800" b="1" err="1">
                <a:solidFill>
                  <a:srgbClr val="FFFFFF"/>
                </a:solidFill>
                <a:latin typeface="Arial" panose="020B0604020202020204" pitchFamily="34" charset="0"/>
                <a:cs typeface="Arial" panose="020B0604020202020204" pitchFamily="34" charset="0"/>
              </a:rPr>
              <a:t>thư</a:t>
            </a:r>
            <a:r>
              <a:rPr lang="en-US" sz="4800" b="1">
                <a:solidFill>
                  <a:srgbClr val="FFFFFF"/>
                </a:solidFill>
                <a:latin typeface="Arial" panose="020B0604020202020204" pitchFamily="34" charset="0"/>
                <a:cs typeface="Arial" panose="020B0604020202020204" pitchFamily="34" charset="0"/>
              </a:rPr>
              <a:t> </a:t>
            </a:r>
            <a:r>
              <a:rPr lang="en-US" sz="4800" b="1" err="1">
                <a:solidFill>
                  <a:srgbClr val="FFFFFF"/>
                </a:solidFill>
                <a:latin typeface="Arial" panose="020B0604020202020204" pitchFamily="34" charset="0"/>
                <a:cs typeface="Arial" panose="020B0604020202020204" pitchFamily="34" charset="0"/>
              </a:rPr>
              <a:t>trực</a:t>
            </a:r>
            <a:r>
              <a:rPr lang="en-US" sz="4800" b="1">
                <a:solidFill>
                  <a:srgbClr val="FFFFFF"/>
                </a:solidFill>
                <a:latin typeface="Arial" panose="020B0604020202020204" pitchFamily="34" charset="0"/>
                <a:cs typeface="Arial" panose="020B0604020202020204" pitchFamily="34" charset="0"/>
              </a:rPr>
              <a:t> </a:t>
            </a:r>
            <a:r>
              <a:rPr lang="en-US" sz="4800" b="1" err="1">
                <a:solidFill>
                  <a:srgbClr val="FFFFFF"/>
                </a:solidFill>
                <a:latin typeface="Arial" panose="020B0604020202020204" pitchFamily="34" charset="0"/>
                <a:cs typeface="Arial" panose="020B0604020202020204" pitchFamily="34" charset="0"/>
              </a:rPr>
              <a:t>tràng</a:t>
            </a:r>
            <a:endParaRPr lang="en-US" sz="4800" b="1">
              <a:solidFill>
                <a:srgbClr val="FFFFFF"/>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338729" y="4604333"/>
            <a:ext cx="10005951" cy="2000770"/>
          </a:xfrm>
        </p:spPr>
        <p:txBody>
          <a:bodyPr anchor="ctr">
            <a:normAutofit lnSpcReduction="10000"/>
          </a:bodyPr>
          <a:lstStyle/>
          <a:p>
            <a:r>
              <a:rPr lang="en-US" sz="1600">
                <a:latin typeface="Arial" panose="020B0604020202020204" pitchFamily="34" charset="0"/>
                <a:cs typeface="Arial" panose="020B0604020202020204" pitchFamily="34" charset="0"/>
              </a:rPr>
              <a:t>GV </a:t>
            </a:r>
            <a:r>
              <a:rPr lang="en-US" sz="1600" err="1">
                <a:latin typeface="Arial" panose="020B0604020202020204" pitchFamily="34" charset="0"/>
                <a:cs typeface="Arial" panose="020B0604020202020204" pitchFamily="34" charset="0"/>
              </a:rPr>
              <a:t>hướng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dẫn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ThS</a:t>
            </a:r>
            <a:r>
              <a:rPr lang="en-US" sz="1600">
                <a:latin typeface="Arial" panose="020B0604020202020204" pitchFamily="34" charset="0"/>
                <a:cs typeface="Arial" panose="020B0604020202020204" pitchFamily="34" charset="0"/>
              </a:rPr>
              <a:t> BS Trần </a:t>
            </a:r>
            <a:r>
              <a:rPr lang="en-US" sz="1600" err="1">
                <a:latin typeface="Arial" panose="020B0604020202020204" pitchFamily="34" charset="0"/>
                <a:cs typeface="Arial" panose="020B0604020202020204" pitchFamily="34" charset="0"/>
              </a:rPr>
              <a:t>Xuân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Hùng</a:t>
            </a:r>
            <a:endParaRPr lang="en-US" sz="1600">
              <a:latin typeface="Arial" panose="020B0604020202020204" pitchFamily="34" charset="0"/>
              <a:cs typeface="Arial" panose="020B0604020202020204" pitchFamily="34" charset="0"/>
            </a:endParaRPr>
          </a:p>
          <a:p>
            <a:r>
              <a:rPr lang="en-US" sz="1600" err="1">
                <a:latin typeface="Arial" panose="020B0604020202020204" pitchFamily="34" charset="0"/>
                <a:cs typeface="Arial" panose="020B0604020202020204" pitchFamily="34" charset="0"/>
              </a:rPr>
              <a:t>Nhóm</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lâm</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sàng</a:t>
            </a:r>
            <a:r>
              <a:rPr lang="en-US" sz="1600">
                <a:latin typeface="Arial" panose="020B0604020202020204" pitchFamily="34" charset="0"/>
                <a:cs typeface="Arial" panose="020B0604020202020204" pitchFamily="34" charset="0"/>
              </a:rPr>
              <a:t> 1 BV </a:t>
            </a:r>
            <a:r>
              <a:rPr lang="en-US" sz="1600" err="1">
                <a:latin typeface="Arial" panose="020B0604020202020204" pitchFamily="34" charset="0"/>
                <a:cs typeface="Arial" panose="020B0604020202020204" pitchFamily="34" charset="0"/>
              </a:rPr>
              <a:t>Bình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Dân</a:t>
            </a:r>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Nguyễn </a:t>
            </a:r>
            <a:r>
              <a:rPr lang="en-US" sz="1600" err="1">
                <a:latin typeface="Arial" panose="020B0604020202020204" pitchFamily="34" charset="0"/>
                <a:cs typeface="Arial" panose="020B0604020202020204" pitchFamily="34" charset="0"/>
              </a:rPr>
              <a:t>Viết</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Cường</a:t>
            </a:r>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Nguyễn </a:t>
            </a:r>
            <a:r>
              <a:rPr lang="en-US" sz="1600" err="1">
                <a:latin typeface="Arial" panose="020B0604020202020204" pitchFamily="34" charset="0"/>
                <a:cs typeface="Arial" panose="020B0604020202020204" pitchFamily="34" charset="0"/>
              </a:rPr>
              <a:t>Bảo</a:t>
            </a:r>
            <a:r>
              <a:rPr lang="en-US" sz="1600">
                <a:latin typeface="Arial" panose="020B0604020202020204" pitchFamily="34" charset="0"/>
                <a:cs typeface="Arial" panose="020B0604020202020204" pitchFamily="34" charset="0"/>
              </a:rPr>
              <a:t> Gia </a:t>
            </a:r>
            <a:r>
              <a:rPr lang="en-US" sz="1600" err="1">
                <a:latin typeface="Arial" panose="020B0604020202020204" pitchFamily="34" charset="0"/>
                <a:cs typeface="Arial" panose="020B0604020202020204" pitchFamily="34" charset="0"/>
              </a:rPr>
              <a:t>Hân</a:t>
            </a:r>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Âu Dương Trung Hào</a:t>
            </a:r>
          </a:p>
          <a:p>
            <a:r>
              <a:rPr lang="en-US" sz="1600">
                <a:latin typeface="Arial" panose="020B0604020202020204" pitchFamily="34" charset="0"/>
                <a:cs typeface="Arial" panose="020B0604020202020204" pitchFamily="34" charset="0"/>
              </a:rPr>
              <a:t>Trần Thị Lộc</a:t>
            </a:r>
          </a:p>
        </p:txBody>
      </p:sp>
    </p:spTree>
    <p:extLst>
      <p:ext uri="{BB962C8B-B14F-4D97-AF65-F5344CB8AC3E}">
        <p14:creationId xmlns:p14="http://schemas.microsoft.com/office/powerpoint/2010/main" val="331152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anchor="ctr">
            <a:normAutofit/>
          </a:bodyPr>
          <a:lstStyle/>
          <a:p>
            <a:r>
              <a:rPr lang="en-US" sz="4000" b="1">
                <a:solidFill>
                  <a:srgbClr val="FFFFFF"/>
                </a:solidFill>
                <a:ea typeface="+mj-lt"/>
                <a:cs typeface="+mj-lt"/>
              </a:rPr>
              <a:t>GIẢI PHẪU: MẠCH MÁU</a:t>
            </a:r>
            <a:endParaRPr lang="vi-VN" sz="4000" b="1">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87" y="1575460"/>
            <a:ext cx="4633592" cy="5235697"/>
          </a:xfrm>
          <a:prstGeom prst="rect">
            <a:avLst/>
          </a:prstGeo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913" y="1575461"/>
            <a:ext cx="5932802" cy="5235697"/>
          </a:xfrm>
          <a:prstGeom prst="rect">
            <a:avLst/>
          </a:prstGeom>
        </p:spPr>
      </p:pic>
      <p:sp>
        <p:nvSpPr>
          <p:cNvPr id="9" name="Content Placeholder 8">
            <a:extLst>
              <a:ext uri="{FF2B5EF4-FFF2-40B4-BE49-F238E27FC236}">
                <a16:creationId xmlns:a16="http://schemas.microsoft.com/office/drawing/2014/main" id="{33ECFA9A-0103-B359-6D7F-2DDACB0156C9}"/>
              </a:ext>
            </a:extLst>
          </p:cNvPr>
          <p:cNvSpPr>
            <a:spLocks noGrp="1"/>
          </p:cNvSpPr>
          <p:nvPr>
            <p:ph idx="1"/>
          </p:nvPr>
        </p:nvSpPr>
        <p:spPr>
          <a:xfrm>
            <a:off x="1371598" y="5070346"/>
            <a:ext cx="9496427" cy="1385266"/>
          </a:xfrm>
        </p:spPr>
        <p:txBody>
          <a:bodyPr>
            <a:normAutofit/>
          </a:bodyPr>
          <a:lstStyle/>
          <a:p>
            <a:endParaRPr lang="en-US" sz="2000"/>
          </a:p>
        </p:txBody>
      </p:sp>
    </p:spTree>
    <p:extLst>
      <p:ext uri="{BB962C8B-B14F-4D97-AF65-F5344CB8AC3E}">
        <p14:creationId xmlns:p14="http://schemas.microsoft.com/office/powerpoint/2010/main" val="357756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vert="horz" lIns="91440" tIns="45720" rIns="91440" bIns="45720" rtlCol="0">
            <a:normAutofit/>
          </a:bodyPr>
          <a:lstStyle/>
          <a:p>
            <a:r>
              <a:rPr lang="en-US" sz="4000" b="1" kern="1200">
                <a:solidFill>
                  <a:srgbClr val="FFFFFF"/>
                </a:solidFill>
                <a:latin typeface="+mj-lt"/>
                <a:ea typeface="+mj-ea"/>
                <a:cs typeface="+mj-cs"/>
              </a:rPr>
              <a:t>GIẢI PHẪU: BẠCH HUYẾT</a:t>
            </a:r>
          </a:p>
        </p:txBody>
      </p:sp>
      <p:sp>
        <p:nvSpPr>
          <p:cNvPr id="13" name="Content Placeholder 12">
            <a:extLst>
              <a:ext uri="{FF2B5EF4-FFF2-40B4-BE49-F238E27FC236}">
                <a16:creationId xmlns:a16="http://schemas.microsoft.com/office/drawing/2014/main" id="{35F6DAAB-7FDF-16FF-F615-C50893C825B2}"/>
              </a:ext>
            </a:extLst>
          </p:cNvPr>
          <p:cNvSpPr>
            <a:spLocks noGrp="1"/>
          </p:cNvSpPr>
          <p:nvPr>
            <p:ph idx="1"/>
          </p:nvPr>
        </p:nvSpPr>
        <p:spPr>
          <a:xfrm>
            <a:off x="1371599" y="2318197"/>
            <a:ext cx="9724031" cy="3683358"/>
          </a:xfrm>
        </p:spPr>
        <p:txBody>
          <a:bodyPr anchor="ctr">
            <a:normAutofit/>
          </a:bodyPr>
          <a:lstStyle/>
          <a:p>
            <a:endParaRPr lang="en-US" sz="2000"/>
          </a:p>
        </p:txBody>
      </p:sp>
      <p:pic>
        <p:nvPicPr>
          <p:cNvPr id="3" name="Content Placeholder 3">
            <a:extLst>
              <a:ext uri="{FF2B5EF4-FFF2-40B4-BE49-F238E27FC236}">
                <a16:creationId xmlns:a16="http://schemas.microsoft.com/office/drawing/2014/main" id="{0AAA8BBD-02DB-417B-BFF6-EFE122EFD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56" y="1622745"/>
            <a:ext cx="8485642" cy="4985314"/>
          </a:xfrm>
          <a:prstGeom prst="rect">
            <a:avLst/>
          </a:prstGeom>
        </p:spPr>
      </p:pic>
    </p:spTree>
    <p:extLst>
      <p:ext uri="{BB962C8B-B14F-4D97-AF65-F5344CB8AC3E}">
        <p14:creationId xmlns:p14="http://schemas.microsoft.com/office/powerpoint/2010/main" val="389557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7FD8DE3-6750-F5B2-5C17-19AA14727410}"/>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b="1" kern="1200">
                <a:solidFill>
                  <a:srgbClr val="FFFFFF"/>
                </a:solidFill>
                <a:latin typeface="+mj-lt"/>
                <a:ea typeface="+mj-ea"/>
                <a:cs typeface="+mj-cs"/>
              </a:rPr>
              <a:t>PHÂN BỐ THẦN KINH</a:t>
            </a:r>
          </a:p>
        </p:txBody>
      </p:sp>
      <p:sp>
        <p:nvSpPr>
          <p:cNvPr id="8" name="Content Placeholder 7">
            <a:extLst>
              <a:ext uri="{FF2B5EF4-FFF2-40B4-BE49-F238E27FC236}">
                <a16:creationId xmlns:a16="http://schemas.microsoft.com/office/drawing/2014/main" id="{0E106343-AFC6-3DEE-7B27-A38AE03FA629}"/>
              </a:ext>
            </a:extLst>
          </p:cNvPr>
          <p:cNvSpPr>
            <a:spLocks noGrp="1"/>
          </p:cNvSpPr>
          <p:nvPr>
            <p:ph idx="1"/>
          </p:nvPr>
        </p:nvSpPr>
        <p:spPr>
          <a:xfrm>
            <a:off x="163286" y="2100943"/>
            <a:ext cx="6927298" cy="3900612"/>
          </a:xfrm>
        </p:spPr>
        <p:txBody>
          <a:bodyPr vert="horz" lIns="91440" tIns="45720" rIns="91440" bIns="45720" rtlCol="0" anchor="ctr">
            <a:normAutofit fontScale="92500"/>
          </a:bodyPr>
          <a:lstStyle/>
          <a:p>
            <a:pPr>
              <a:spcAft>
                <a:spcPts val="600"/>
              </a:spcAft>
            </a:pP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chi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bởi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hệ</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kinh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vật</a:t>
            </a:r>
            <a:endParaRPr lang="en-US" sz="2000">
              <a:latin typeface="Arial" panose="020B0604020202020204" pitchFamily="34" charset="0"/>
              <a:cs typeface="Arial" panose="020B0604020202020204" pitchFamily="34" charset="0"/>
            </a:endParaRPr>
          </a:p>
          <a:p>
            <a:pPr marL="285750">
              <a:spcAft>
                <a:spcPts val="600"/>
              </a:spcAft>
            </a:pPr>
            <a:r>
              <a:rPr lang="en-US" sz="2000" err="1">
                <a:latin typeface="Arial" panose="020B0604020202020204" pitchFamily="34" charset="0"/>
                <a:cs typeface="Arial" panose="020B0604020202020204" pitchFamily="34" charset="0"/>
              </a:rPr>
              <a:t>Hệ</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từ</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cảm</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đám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rối</a:t>
            </a:r>
            <a:r>
              <a:rPr lang="en-US" sz="2000">
                <a:latin typeface="Arial" panose="020B0604020202020204" pitchFamily="34" charset="0"/>
                <a:cs typeface="Arial" panose="020B0604020202020204" pitchFamily="34" charset="0"/>
              </a:rPr>
              <a:t> MTTD - </a:t>
            </a:r>
            <a:r>
              <a:rPr lang="en-US" sz="2000" err="1">
                <a:latin typeface="Arial" panose="020B0604020202020204" pitchFamily="34" charset="0"/>
                <a:cs typeface="Arial" panose="020B0604020202020204" pitchFamily="34" charset="0"/>
              </a:rPr>
              <a:t>Đám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nhánh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endParaRPr lang="en-US" sz="2000">
              <a:latin typeface="Arial" panose="020B0604020202020204" pitchFamily="34" charset="0"/>
              <a:cs typeface="Arial" panose="020B0604020202020204" pitchFamily="34" charset="0"/>
            </a:endParaRPr>
          </a:p>
          <a:p>
            <a:pPr marL="285750">
              <a:spcAft>
                <a:spcPts val="600"/>
              </a:spcAft>
            </a:pPr>
            <a:r>
              <a:rPr lang="en-US" sz="2000" err="1">
                <a:latin typeface="Arial" panose="020B0604020202020204" pitchFamily="34" charset="0"/>
                <a:cs typeface="Arial" panose="020B0604020202020204" pitchFamily="34" charset="0"/>
              </a:rPr>
              <a:t>Hệ</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cảm</a:t>
            </a:r>
            <a:r>
              <a:rPr lang="en-US" sz="2000">
                <a:latin typeface="Arial" panose="020B0604020202020204" pitchFamily="34" charset="0"/>
                <a:cs typeface="Arial" panose="020B0604020202020204" pitchFamily="34" charset="0"/>
              </a:rPr>
              <a:t>: </a:t>
            </a:r>
          </a:p>
          <a:p>
            <a:pPr marL="742950" lvl="1">
              <a:spcAft>
                <a:spcPts val="600"/>
              </a:spcAft>
            </a:pPr>
            <a:r>
              <a:rPr lang="en-US" sz="2000" err="1">
                <a:latin typeface="Arial" panose="020B0604020202020204" pitchFamily="34" charset="0"/>
                <a:cs typeface="Arial" panose="020B0604020202020204" pitchFamily="34" charset="0"/>
              </a:rPr>
              <a:t>Từ</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cùng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dây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kinh</a:t>
            </a:r>
            <a:r>
              <a:rPr lang="en-US" sz="2000">
                <a:latin typeface="Arial" panose="020B0604020202020204" pitchFamily="34" charset="0"/>
                <a:cs typeface="Arial" panose="020B0604020202020204" pitchFamily="34" charset="0"/>
              </a:rPr>
              <a:t> X - </a:t>
            </a:r>
            <a:r>
              <a:rPr lang="en-US" sz="2000" err="1">
                <a:latin typeface="Arial" panose="020B0604020202020204" pitchFamily="34" charset="0"/>
                <a:cs typeface="Arial" panose="020B0604020202020204" pitchFamily="34" charset="0"/>
              </a:rPr>
              <a:t>đám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rối</a:t>
            </a:r>
            <a:r>
              <a:rPr lang="en-US" sz="2000">
                <a:latin typeface="Arial" panose="020B0604020202020204" pitchFamily="34" charset="0"/>
                <a:cs typeface="Arial" panose="020B0604020202020204" pitchFamily="34" charset="0"/>
              </a:rPr>
              <a:t> MTTD - </a:t>
            </a:r>
            <a:r>
              <a:rPr lang="en-US" sz="2000" err="1">
                <a:latin typeface="Arial" panose="020B0604020202020204" pitchFamily="34" charset="0"/>
                <a:cs typeface="Arial" panose="020B0604020202020204" pitchFamily="34" charset="0"/>
              </a:rPr>
              <a:t>nhánh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chi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dịch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endParaRPr lang="en-US" sz="2000">
              <a:latin typeface="Arial" panose="020B0604020202020204" pitchFamily="34" charset="0"/>
              <a:cs typeface="Arial" panose="020B0604020202020204" pitchFamily="34" charset="0"/>
            </a:endParaRPr>
          </a:p>
          <a:p>
            <a:pPr marL="742950" lvl="1">
              <a:spcAft>
                <a:spcPts val="600"/>
              </a:spcAft>
            </a:pPr>
            <a:r>
              <a:rPr lang="en-US" sz="2000" err="1">
                <a:latin typeface="Arial" panose="020B0604020202020204" pitchFamily="34" charset="0"/>
                <a:cs typeface="Arial" panose="020B0604020202020204" pitchFamily="34" charset="0"/>
              </a:rPr>
              <a:t>Dây</a:t>
            </a:r>
            <a:r>
              <a:rPr lang="en-US" sz="2000">
                <a:latin typeface="Arial" panose="020B0604020202020204" pitchFamily="34" charset="0"/>
                <a:cs typeface="Arial" panose="020B0604020202020204" pitchFamily="34" charset="0"/>
              </a:rPr>
              <a:t> TK </a:t>
            </a:r>
            <a:r>
              <a:rPr lang="en-US" sz="2000" err="1">
                <a:latin typeface="Arial" panose="020B0604020202020204" pitchFamily="34" charset="0"/>
                <a:cs typeface="Arial" panose="020B0604020202020204" pitchFamily="34" charset="0"/>
              </a:rPr>
              <a:t>cương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đám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dưới</a:t>
            </a:r>
            <a:r>
              <a:rPr lang="en-US" sz="2000">
                <a:latin typeface="Arial" panose="020B0604020202020204" pitchFamily="34" charset="0"/>
                <a:cs typeface="Arial" panose="020B0604020202020204" pitchFamily="34" charset="0"/>
              </a:rPr>
              <a:t>: chi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niệu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sinh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tuyến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tiền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liệt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quang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dương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endParaRPr lang="en-US" sz="2000">
              <a:latin typeface="Arial" panose="020B0604020202020204" pitchFamily="34" charset="0"/>
              <a:cs typeface="Arial" panose="020B0604020202020204" pitchFamily="34" charset="0"/>
            </a:endParaRPr>
          </a:p>
          <a:p>
            <a:pPr>
              <a:spcAft>
                <a:spcPts val="600"/>
              </a:spcAft>
            </a:pPr>
            <a:r>
              <a:rPr lang="en-US" sz="2000" err="1">
                <a:latin typeface="Arial" panose="020B0604020202020204" pitchFamily="34" charset="0"/>
                <a:cs typeface="Arial" panose="020B0604020202020204" pitchFamily="34" charset="0"/>
              </a:rPr>
              <a:t>Hậu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chi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bởi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kinh</a:t>
            </a:r>
            <a:r>
              <a:rPr lang="en-US" sz="2000">
                <a:latin typeface="Arial" panose="020B0604020202020204" pitchFamily="34" charset="0"/>
                <a:cs typeface="Arial" panose="020B0604020202020204" pitchFamily="34" charset="0"/>
              </a:rPr>
              <a:t> gai </a:t>
            </a:r>
            <a:r>
              <a:rPr lang="en-US" sz="2000" err="1">
                <a:latin typeface="Arial" panose="020B0604020202020204" pitchFamily="34" charset="0"/>
                <a:cs typeface="Arial" panose="020B0604020202020204" pitchFamily="34" charset="0"/>
              </a:rPr>
              <a:t>sống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từ</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dây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cùng</a:t>
            </a:r>
            <a:r>
              <a:rPr lang="en-US" sz="2000">
                <a:latin typeface="Arial" panose="020B0604020202020204" pitchFamily="34" charset="0"/>
                <a:cs typeface="Arial" panose="020B0604020202020204" pitchFamily="34" charset="0"/>
              </a:rPr>
              <a:t> S3, S4 </a:t>
            </a:r>
            <a:r>
              <a:rPr lang="en-US" sz="2000" err="1">
                <a:latin typeface="Arial" panose="020B0604020202020204" pitchFamily="34" charset="0"/>
                <a:cs typeface="Arial" panose="020B0604020202020204" pitchFamily="34" charset="0"/>
              </a:rPr>
              <a:t>vận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hậu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quanh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lỗ</a:t>
            </a:r>
            <a:r>
              <a:rPr lang="en-US" sz="2000">
                <a:latin typeface="Arial" panose="020B0604020202020204" pitchFamily="34" charset="0"/>
                <a:cs typeface="Arial" panose="020B0604020202020204" pitchFamily="34" charset="0"/>
              </a:rPr>
              <a:t> HM</a:t>
            </a:r>
          </a:p>
        </p:txBody>
      </p:sp>
      <p:pic>
        <p:nvPicPr>
          <p:cNvPr id="9" name="Hình ảnh 4">
            <a:extLst>
              <a:ext uri="{FF2B5EF4-FFF2-40B4-BE49-F238E27FC236}">
                <a16:creationId xmlns:a16="http://schemas.microsoft.com/office/drawing/2014/main" id="{7BB7627C-EC50-9760-7A55-011B7B0046A8}"/>
              </a:ext>
            </a:extLst>
          </p:cNvPr>
          <p:cNvPicPr>
            <a:picLocks noChangeAspect="1"/>
          </p:cNvPicPr>
          <p:nvPr/>
        </p:nvPicPr>
        <p:blipFill rotWithShape="1">
          <a:blip r:embed="rId3"/>
          <a:srcRect l="15503" r="14792"/>
          <a:stretch/>
        </p:blipFill>
        <p:spPr>
          <a:xfrm>
            <a:off x="7205949" y="10"/>
            <a:ext cx="4992560" cy="6857990"/>
          </a:xfrm>
          <a:prstGeom prst="rect">
            <a:avLst/>
          </a:prstGeom>
          <a:effectLst/>
        </p:spPr>
      </p:pic>
    </p:spTree>
    <p:extLst>
      <p:ext uri="{BB962C8B-B14F-4D97-AF65-F5344CB8AC3E}">
        <p14:creationId xmlns:p14="http://schemas.microsoft.com/office/powerpoint/2010/main" val="325572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60">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4BF3A78-5B86-33CD-8CAA-02AD0269B489}"/>
              </a:ext>
            </a:extLst>
          </p:cNvPr>
          <p:cNvSpPr>
            <a:spLocks noGrp="1"/>
          </p:cNvSpPr>
          <p:nvPr>
            <p:ph type="title"/>
          </p:nvPr>
        </p:nvSpPr>
        <p:spPr>
          <a:xfrm>
            <a:off x="1166648" y="721805"/>
            <a:ext cx="4264888" cy="2221992"/>
          </a:xfrm>
        </p:spPr>
        <p:txBody>
          <a:bodyPr vert="horz" lIns="91440" tIns="45720" rIns="91440" bIns="45720" rtlCol="0">
            <a:normAutofit/>
          </a:bodyPr>
          <a:lstStyle/>
          <a:p>
            <a:r>
              <a:rPr lang="en-US" sz="4200" b="1" kern="1200">
                <a:latin typeface="+mn-lt"/>
                <a:ea typeface="+mj-ea"/>
                <a:cs typeface="+mj-cs"/>
              </a:rPr>
              <a:t>GIẢI PHẪU BỆNH</a:t>
            </a:r>
          </a:p>
        </p:txBody>
      </p:sp>
      <p:sp>
        <p:nvSpPr>
          <p:cNvPr id="96" name="Rectangle 6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66">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68"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8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Nội dung 2">
            <a:extLst>
              <a:ext uri="{FF2B5EF4-FFF2-40B4-BE49-F238E27FC236}">
                <a16:creationId xmlns:a16="http://schemas.microsoft.com/office/drawing/2014/main" id="{A0C22CE2-C058-F4EF-1F4F-692993629C9F}"/>
              </a:ext>
            </a:extLst>
          </p:cNvPr>
          <p:cNvSpPr>
            <a:spLocks noGrp="1"/>
          </p:cNvSpPr>
          <p:nvPr>
            <p:ph idx="1"/>
          </p:nvPr>
        </p:nvSpPr>
        <p:spPr>
          <a:xfrm>
            <a:off x="6401394" y="79701"/>
            <a:ext cx="4930633" cy="3034862"/>
          </a:xfrm>
        </p:spPr>
        <p:txBody>
          <a:bodyPr vert="horz" lIns="91440" tIns="45720" rIns="91440" bIns="45720" rtlCol="0" anchor="ctr">
            <a:normAutofit/>
          </a:bodyPr>
          <a:lstStyle/>
          <a:p>
            <a:pPr marL="0" indent="0">
              <a:buNone/>
            </a:pPr>
            <a:r>
              <a:rPr lang="en-US" sz="2000" b="1">
                <a:latin typeface="Arial" panose="020B0604020202020204" pitchFamily="34" charset="0"/>
                <a:cs typeface="Arial" panose="020B0604020202020204" pitchFamily="34" charset="0"/>
              </a:rPr>
              <a:t>ĐẠI THỂ: </a:t>
            </a:r>
            <a:r>
              <a:rPr lang="en-US" sz="2000" kern="1200" err="1">
                <a:latin typeface="Arial" panose="020B0604020202020204" pitchFamily="34" charset="0"/>
                <a:cs typeface="Arial" panose="020B0604020202020204" pitchFamily="34" charset="0"/>
              </a:rPr>
              <a:t>có</a:t>
            </a:r>
            <a:r>
              <a:rPr lang="en-US" sz="2000" kern="1200">
                <a:latin typeface="Arial" panose="020B0604020202020204" pitchFamily="34" charset="0"/>
                <a:cs typeface="Arial" panose="020B0604020202020204" pitchFamily="34" charset="0"/>
              </a:rPr>
              <a:t> 4 </a:t>
            </a:r>
            <a:r>
              <a:rPr lang="en-US" sz="2000" kern="1200" err="1">
                <a:latin typeface="Arial" panose="020B0604020202020204" pitchFamily="34" charset="0"/>
                <a:cs typeface="Arial" panose="020B0604020202020204" pitchFamily="34" charset="0"/>
              </a:rPr>
              <a:t>thể</a:t>
            </a:r>
            <a:endParaRPr lang="en-US" sz="2000">
              <a:latin typeface="Arial" panose="020B0604020202020204" pitchFamily="34" charset="0"/>
              <a:cs typeface="Arial" panose="020B0604020202020204" pitchFamily="34" charset="0"/>
            </a:endParaRPr>
          </a:p>
          <a:p>
            <a:r>
              <a:rPr lang="en-US" sz="2000" err="1">
                <a:latin typeface="Arial" panose="020B0604020202020204" pitchFamily="34" charset="0"/>
                <a:cs typeface="Arial" panose="020B0604020202020204" pitchFamily="34" charset="0"/>
              </a:rPr>
              <a:t>C</a:t>
            </a:r>
            <a:r>
              <a:rPr lang="en-US" sz="2000" kern="1200" err="1">
                <a:latin typeface="Arial" panose="020B0604020202020204" pitchFamily="34" charset="0"/>
                <a:cs typeface="Arial" panose="020B0604020202020204" pitchFamily="34" charset="0"/>
              </a:rPr>
              <a:t>hồi</a:t>
            </a:r>
            <a:r>
              <a:rPr lang="en-US" sz="2000" kern="1200">
                <a:latin typeface="Arial" panose="020B0604020202020204" pitchFamily="34" charset="0"/>
                <a:cs typeface="Arial" panose="020B0604020202020204" pitchFamily="34" charset="0"/>
              </a:rPr>
              <a:t> </a:t>
            </a:r>
            <a:r>
              <a:rPr lang="en-US" sz="2000" kern="1200" err="1">
                <a:latin typeface="Arial" panose="020B0604020202020204" pitchFamily="34" charset="0"/>
                <a:cs typeface="Arial" panose="020B0604020202020204" pitchFamily="34" charset="0"/>
              </a:rPr>
              <a:t>sùi</a:t>
            </a:r>
            <a:endParaRPr lang="en-US" sz="2000">
              <a:latin typeface="Arial" panose="020B0604020202020204" pitchFamily="34" charset="0"/>
              <a:cs typeface="Arial" panose="020B0604020202020204" pitchFamily="34" charset="0"/>
            </a:endParaRPr>
          </a:p>
          <a:p>
            <a:r>
              <a:rPr lang="en-US" sz="2000" kern="1200" err="1">
                <a:latin typeface="Arial" panose="020B0604020202020204" pitchFamily="34" charset="0"/>
                <a:cs typeface="Arial" panose="020B0604020202020204" pitchFamily="34" charset="0"/>
              </a:rPr>
              <a:t>Loét</a:t>
            </a:r>
            <a:endParaRPr lang="en-US" sz="2000">
              <a:latin typeface="Arial" panose="020B0604020202020204" pitchFamily="34" charset="0"/>
              <a:cs typeface="Arial" panose="020B0604020202020204" pitchFamily="34" charset="0"/>
            </a:endParaRPr>
          </a:p>
          <a:p>
            <a:r>
              <a:rPr lang="en-US" sz="2000" err="1">
                <a:latin typeface="Arial" panose="020B0604020202020204" pitchFamily="34" charset="0"/>
                <a:cs typeface="Arial" panose="020B0604020202020204" pitchFamily="34" charset="0"/>
              </a:rPr>
              <a:t>T</a:t>
            </a:r>
            <a:r>
              <a:rPr lang="en-US" sz="2000" kern="1200" err="1">
                <a:latin typeface="Arial" panose="020B0604020202020204" pitchFamily="34" charset="0"/>
                <a:cs typeface="Arial" panose="020B0604020202020204" pitchFamily="34" charset="0"/>
              </a:rPr>
              <a:t>hâm</a:t>
            </a:r>
            <a:r>
              <a:rPr lang="en-US" sz="2000" kern="1200">
                <a:latin typeface="Arial" panose="020B0604020202020204" pitchFamily="34" charset="0"/>
                <a:cs typeface="Arial" panose="020B0604020202020204" pitchFamily="34" charset="0"/>
              </a:rPr>
              <a:t> </a:t>
            </a:r>
            <a:r>
              <a:rPr lang="en-US" sz="2000" kern="1200" err="1">
                <a:latin typeface="Arial" panose="020B0604020202020204" pitchFamily="34" charset="0"/>
                <a:cs typeface="Arial" panose="020B0604020202020204" pitchFamily="34" charset="0"/>
              </a:rPr>
              <a:t>nhiễm</a:t>
            </a:r>
            <a:r>
              <a:rPr lang="en-US" sz="2000" kern="1200">
                <a:latin typeface="Arial" panose="020B0604020202020204" pitchFamily="34" charset="0"/>
                <a:cs typeface="Arial" panose="020B0604020202020204" pitchFamily="34" charset="0"/>
              </a:rPr>
              <a:t> </a:t>
            </a:r>
            <a:endParaRPr lang="en-US" sz="2000">
              <a:latin typeface="Arial" panose="020B0604020202020204" pitchFamily="34" charset="0"/>
              <a:cs typeface="Arial" panose="020B0604020202020204" pitchFamily="34" charset="0"/>
            </a:endParaRPr>
          </a:p>
          <a:p>
            <a:r>
              <a:rPr lang="en-US" sz="2000" kern="1200" err="1">
                <a:latin typeface="Arial" panose="020B0604020202020204" pitchFamily="34" charset="0"/>
                <a:cs typeface="Arial" panose="020B0604020202020204" pitchFamily="34" charset="0"/>
              </a:rPr>
              <a:t>Vòng</a:t>
            </a:r>
            <a:r>
              <a:rPr lang="en-US" sz="2000" kern="1200">
                <a:latin typeface="Arial" panose="020B0604020202020204" pitchFamily="34" charset="0"/>
                <a:cs typeface="Arial" panose="020B0604020202020204" pitchFamily="34" charset="0"/>
              </a:rPr>
              <a:t> </a:t>
            </a:r>
            <a:r>
              <a:rPr lang="en-US" sz="2000" kern="1200" err="1">
                <a:latin typeface="Arial" panose="020B0604020202020204" pitchFamily="34" charset="0"/>
                <a:cs typeface="Arial" panose="020B0604020202020204" pitchFamily="34" charset="0"/>
              </a:rPr>
              <a:t>nhẫn</a:t>
            </a:r>
            <a:r>
              <a:rPr lang="en-US" sz="2000" kern="1200">
                <a:latin typeface="Arial" panose="020B0604020202020204" pitchFamily="34" charset="0"/>
                <a:cs typeface="Arial" panose="020B0604020202020204" pitchFamily="34" charset="0"/>
              </a:rPr>
              <a:t> </a:t>
            </a:r>
          </a:p>
        </p:txBody>
      </p:sp>
      <p:pic>
        <p:nvPicPr>
          <p:cNvPr id="4" name="Hình ảnh 4" descr="Graphical user interface&#10;&#10;Description automatically generated">
            <a:extLst>
              <a:ext uri="{FF2B5EF4-FFF2-40B4-BE49-F238E27FC236}">
                <a16:creationId xmlns:a16="http://schemas.microsoft.com/office/drawing/2014/main" id="{69CF969D-D74B-4267-140D-7AF2006CEEF9}"/>
              </a:ext>
            </a:extLst>
          </p:cNvPr>
          <p:cNvPicPr>
            <a:picLocks noChangeAspect="1"/>
          </p:cNvPicPr>
          <p:nvPr/>
        </p:nvPicPr>
        <p:blipFill>
          <a:blip r:embed="rId2"/>
          <a:stretch>
            <a:fillRect/>
          </a:stretch>
        </p:blipFill>
        <p:spPr>
          <a:xfrm>
            <a:off x="2638015" y="3117868"/>
            <a:ext cx="7094650" cy="3629781"/>
          </a:xfrm>
          <a:prstGeom prst="rect">
            <a:avLst/>
          </a:prstGeom>
        </p:spPr>
      </p:pic>
    </p:spTree>
    <p:extLst>
      <p:ext uri="{BB962C8B-B14F-4D97-AF65-F5344CB8AC3E}">
        <p14:creationId xmlns:p14="http://schemas.microsoft.com/office/powerpoint/2010/main" val="251790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13D1A8A5-47E0-4546-A3F9-FC33D546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C76CDA7F-80F5-4702-6964-5AA328D8C913}"/>
              </a:ext>
            </a:extLst>
          </p:cNvPr>
          <p:cNvSpPr>
            <a:spLocks noGrp="1"/>
          </p:cNvSpPr>
          <p:nvPr>
            <p:ph type="title"/>
          </p:nvPr>
        </p:nvSpPr>
        <p:spPr>
          <a:xfrm>
            <a:off x="1166648" y="679927"/>
            <a:ext cx="4929352" cy="2270664"/>
          </a:xfrm>
        </p:spPr>
        <p:txBody>
          <a:bodyPr>
            <a:normAutofit/>
          </a:bodyPr>
          <a:lstStyle/>
          <a:p>
            <a:r>
              <a:rPr lang="vi-VN" b="1">
                <a:latin typeface="Calibri" panose="020F0502020204030204" pitchFamily="34" charset="0"/>
                <a:cs typeface="Calibri" panose="020F0502020204030204" pitchFamily="34" charset="0"/>
              </a:rPr>
              <a:t>GIẢI PHẪU BỆNH</a:t>
            </a:r>
          </a:p>
        </p:txBody>
      </p:sp>
      <p:sp>
        <p:nvSpPr>
          <p:cNvPr id="132" name="Rectangle 131">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936E4654-58CD-422E-884A-D4ED28FCF6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35" name="Rectangle 64">
              <a:extLst>
                <a:ext uri="{FF2B5EF4-FFF2-40B4-BE49-F238E27FC236}">
                  <a16:creationId xmlns:a16="http://schemas.microsoft.com/office/drawing/2014/main" id="{4BE227E0-71B4-4555-AFAA-22C04AA6F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72D85191-DF12-4356-904F-664E1D9AF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C7445D04-F9A8-4746-8B90-6A13DEFE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E95FCE8F-A967-4388-9DFA-1A76A35B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05939A2B-5E1B-405C-84E1-788586F8B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id="{FEC27F93-D2D8-496E-A373-8043A75FD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3B576C51-A72E-4F6A-B49F-5A5CBE888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99B65923-6F23-4733-9CF9-F4B935243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4">
              <a:extLst>
                <a:ext uri="{FF2B5EF4-FFF2-40B4-BE49-F238E27FC236}">
                  <a16:creationId xmlns:a16="http://schemas.microsoft.com/office/drawing/2014/main" id="{9E0623A6-24A9-4816-B863-75B77547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6">
              <a:extLst>
                <a:ext uri="{FF2B5EF4-FFF2-40B4-BE49-F238E27FC236}">
                  <a16:creationId xmlns:a16="http://schemas.microsoft.com/office/drawing/2014/main" id="{C20EF281-FA60-4D37-90E6-E5B28BD8C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64">
              <a:extLst>
                <a:ext uri="{FF2B5EF4-FFF2-40B4-BE49-F238E27FC236}">
                  <a16:creationId xmlns:a16="http://schemas.microsoft.com/office/drawing/2014/main" id="{9069E840-C429-4236-A4DA-891EA1E9A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6">
              <a:extLst>
                <a:ext uri="{FF2B5EF4-FFF2-40B4-BE49-F238E27FC236}">
                  <a16:creationId xmlns:a16="http://schemas.microsoft.com/office/drawing/2014/main" id="{BF564ADA-3181-40F2-B9C7-45CB4BB1D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4">
              <a:extLst>
                <a:ext uri="{FF2B5EF4-FFF2-40B4-BE49-F238E27FC236}">
                  <a16:creationId xmlns:a16="http://schemas.microsoft.com/office/drawing/2014/main" id="{8AB1352F-B74F-442B-9A30-922B52BFB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66">
              <a:extLst>
                <a:ext uri="{FF2B5EF4-FFF2-40B4-BE49-F238E27FC236}">
                  <a16:creationId xmlns:a16="http://schemas.microsoft.com/office/drawing/2014/main" id="{F003180C-C0C2-44E5-9485-47F357C00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4">
              <a:extLst>
                <a:ext uri="{FF2B5EF4-FFF2-40B4-BE49-F238E27FC236}">
                  <a16:creationId xmlns:a16="http://schemas.microsoft.com/office/drawing/2014/main" id="{32812F6B-EE30-4B15-AF9F-FC1507D2B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66">
              <a:extLst>
                <a:ext uri="{FF2B5EF4-FFF2-40B4-BE49-F238E27FC236}">
                  <a16:creationId xmlns:a16="http://schemas.microsoft.com/office/drawing/2014/main" id="{E14F058D-0D19-42EC-9D49-21C0117B4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4">
              <a:extLst>
                <a:ext uri="{FF2B5EF4-FFF2-40B4-BE49-F238E27FC236}">
                  <a16:creationId xmlns:a16="http://schemas.microsoft.com/office/drawing/2014/main" id="{F7299257-9C1E-4F28-B180-47377237E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66">
              <a:extLst>
                <a:ext uri="{FF2B5EF4-FFF2-40B4-BE49-F238E27FC236}">
                  <a16:creationId xmlns:a16="http://schemas.microsoft.com/office/drawing/2014/main" id="{DD5BEB94-4B65-4017-8F89-E8FE34AB2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4">
              <a:extLst>
                <a:ext uri="{FF2B5EF4-FFF2-40B4-BE49-F238E27FC236}">
                  <a16:creationId xmlns:a16="http://schemas.microsoft.com/office/drawing/2014/main" id="{C809A0CC-3F6B-458C-8F13-A84E953DD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6">
              <a:extLst>
                <a:ext uri="{FF2B5EF4-FFF2-40B4-BE49-F238E27FC236}">
                  <a16:creationId xmlns:a16="http://schemas.microsoft.com/office/drawing/2014/main" id="{426FCC53-798B-44C6-97C0-1725C0DF2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Hình ảnh 4" descr="Ảnh có chứa văn bản, thảm, vải&#10;&#10;Mô tả được tự động tạo">
            <a:extLst>
              <a:ext uri="{FF2B5EF4-FFF2-40B4-BE49-F238E27FC236}">
                <a16:creationId xmlns:a16="http://schemas.microsoft.com/office/drawing/2014/main" id="{21A286C8-04FB-AA43-6EDC-D2C94BD208DE}"/>
              </a:ext>
            </a:extLst>
          </p:cNvPr>
          <p:cNvPicPr>
            <a:picLocks noChangeAspect="1"/>
          </p:cNvPicPr>
          <p:nvPr/>
        </p:nvPicPr>
        <p:blipFill rotWithShape="1">
          <a:blip r:embed="rId2"/>
          <a:srcRect r="14753"/>
          <a:stretch/>
        </p:blipFill>
        <p:spPr>
          <a:xfrm>
            <a:off x="6799811" y="565102"/>
            <a:ext cx="5120639" cy="2207509"/>
          </a:xfrm>
          <a:prstGeom prst="rect">
            <a:avLst/>
          </a:prstGeom>
        </p:spPr>
      </p:pic>
      <p:sp>
        <p:nvSpPr>
          <p:cNvPr id="156" name="Rectangle 155">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Nội dung 2">
            <a:extLst>
              <a:ext uri="{FF2B5EF4-FFF2-40B4-BE49-F238E27FC236}">
                <a16:creationId xmlns:a16="http://schemas.microsoft.com/office/drawing/2014/main" id="{F1D5CF70-B5F6-50CA-885D-840D27183C23}"/>
              </a:ext>
            </a:extLst>
          </p:cNvPr>
          <p:cNvSpPr>
            <a:spLocks noGrp="1"/>
          </p:cNvSpPr>
          <p:nvPr>
            <p:ph idx="1"/>
          </p:nvPr>
        </p:nvSpPr>
        <p:spPr>
          <a:xfrm>
            <a:off x="912876" y="3429000"/>
            <a:ext cx="5181600" cy="3490007"/>
          </a:xfrm>
        </p:spPr>
        <p:txBody>
          <a:bodyPr vert="horz" lIns="91440" tIns="45720" rIns="91440" bIns="45720" rtlCol="0" anchor="ctr">
            <a:normAutofit/>
          </a:bodyPr>
          <a:lstStyle/>
          <a:p>
            <a:pPr marL="0" indent="0">
              <a:buNone/>
            </a:pPr>
            <a:r>
              <a:rPr lang="vi-VN" sz="1800" b="1">
                <a:cs typeface="Arial"/>
              </a:rPr>
              <a:t>VI THỂ: </a:t>
            </a:r>
          </a:p>
          <a:p>
            <a:r>
              <a:rPr lang="vi-VN" sz="1800">
                <a:cs typeface="Arial"/>
              </a:rPr>
              <a:t>Chủ yếu là ung thư biểu mô tuyến (90-95%) xuất phát từ biểu mô tuyến của niêm mạc trực tràng</a:t>
            </a:r>
            <a:endParaRPr lang="vi-VN" sz="1800">
              <a:ea typeface="+mn-lt"/>
              <a:cs typeface="Arial"/>
            </a:endParaRPr>
          </a:p>
          <a:p>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biểm</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mô</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tuyến</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tiết</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nhầy</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có</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trên</a:t>
            </a:r>
            <a:r>
              <a:rPr lang="en-US" sz="1800">
                <a:latin typeface="Arial" panose="020B0604020202020204" pitchFamily="34" charset="0"/>
                <a:ea typeface="+mn-lt"/>
                <a:cs typeface="Arial" panose="020B0604020202020204" pitchFamily="34" charset="0"/>
              </a:rPr>
              <a:t> 50% </a:t>
            </a:r>
            <a:r>
              <a:rPr lang="en-US" sz="1800" err="1">
                <a:latin typeface="Arial" panose="020B0604020202020204" pitchFamily="34" charset="0"/>
                <a:ea typeface="+mn-lt"/>
                <a:cs typeface="Arial" panose="020B0604020202020204" pitchFamily="34" charset="0"/>
              </a:rPr>
              <a:t>chất</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nhày</a:t>
            </a:r>
            <a:r>
              <a:rPr lang="en-US" sz="1800">
                <a:latin typeface="Arial" panose="020B0604020202020204" pitchFamily="34" charset="0"/>
                <a:ea typeface="+mn-lt"/>
                <a:cs typeface="Arial" panose="020B0604020202020204" pitchFamily="34" charset="0"/>
              </a:rPr>
              <a:t> ở </a:t>
            </a:r>
            <a:r>
              <a:rPr lang="en-US" sz="1800" err="1">
                <a:latin typeface="Arial" panose="020B0604020202020204" pitchFamily="34" charset="0"/>
                <a:ea typeface="+mn-lt"/>
                <a:cs typeface="Arial" panose="020B0604020202020204" pitchFamily="34" charset="0"/>
              </a:rPr>
              <a:t>ngoại</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bào</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thường</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gặp</a:t>
            </a:r>
            <a:r>
              <a:rPr lang="en-US" sz="1800">
                <a:latin typeface="Arial" panose="020B0604020202020204" pitchFamily="34" charset="0"/>
                <a:ea typeface="+mn-lt"/>
                <a:cs typeface="Arial" panose="020B0604020202020204" pitchFamily="34" charset="0"/>
              </a:rPr>
              <a:t> ở </a:t>
            </a:r>
            <a:r>
              <a:rPr lang="en-US" sz="1800" err="1">
                <a:latin typeface="Arial" panose="020B0604020202020204" pitchFamily="34" charset="0"/>
                <a:ea typeface="+mn-lt"/>
                <a:cs typeface="Arial" panose="020B0604020202020204" pitchFamily="34" charset="0"/>
              </a:rPr>
              <a:t>người</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trẻ</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tiên</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lượng</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xấu</a:t>
            </a:r>
            <a:endParaRPr lang="en-US" sz="1800">
              <a:latin typeface="Arial" panose="020B0604020202020204" pitchFamily="34" charset="0"/>
              <a:cs typeface="Arial" panose="020B0604020202020204" pitchFamily="34" charset="0"/>
            </a:endParaRPr>
          </a:p>
          <a:p>
            <a:pPr marL="213995" indent="-213995">
              <a:spcBef>
                <a:spcPts val="0"/>
              </a:spcBef>
              <a:buFont typeface="Arial,Sans-Serif" pitchFamily="34" charset="0"/>
            </a:pPr>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d</a:t>
            </a:r>
            <a:r>
              <a:rPr lang="vi-VN" sz="1800">
                <a:latin typeface="Arial" panose="020B0604020202020204" pitchFamily="34" charset="0"/>
                <a:ea typeface="+mn-lt"/>
                <a:cs typeface="Arial" panose="020B0604020202020204" pitchFamily="34" charset="0"/>
              </a:rPr>
              <a:t>ạ</a:t>
            </a:r>
            <a:r>
              <a:rPr lang="en-US" sz="1800">
                <a:latin typeface="Arial" panose="020B0604020202020204" pitchFamily="34" charset="0"/>
                <a:ea typeface="+mn-lt"/>
                <a:cs typeface="Arial" panose="020B0604020202020204" pitchFamily="34" charset="0"/>
              </a:rPr>
              <a:t>ng TB </a:t>
            </a:r>
            <a:r>
              <a:rPr lang="en-US" sz="1800" err="1">
                <a:latin typeface="Arial" panose="020B0604020202020204" pitchFamily="34" charset="0"/>
                <a:ea typeface="+mn-lt"/>
                <a:cs typeface="Arial" panose="020B0604020202020204" pitchFamily="34" charset="0"/>
              </a:rPr>
              <a:t>nhẫn</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khoảng</a:t>
            </a:r>
            <a:r>
              <a:rPr lang="en-US" sz="1800">
                <a:latin typeface="Arial" panose="020B0604020202020204" pitchFamily="34" charset="0"/>
                <a:ea typeface="+mn-lt"/>
                <a:cs typeface="Arial" panose="020B0604020202020204" pitchFamily="34" charset="0"/>
              </a:rPr>
              <a:t> 1%)</a:t>
            </a:r>
          </a:p>
          <a:p>
            <a:pPr marL="213995" indent="-213995">
              <a:spcBef>
                <a:spcPts val="0"/>
              </a:spcBef>
              <a:buFont typeface="Arial,Sans-Serif" pitchFamily="34" charset="0"/>
            </a:pPr>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TB </a:t>
            </a:r>
            <a:r>
              <a:rPr lang="en-US" sz="1800" err="1">
                <a:latin typeface="Arial" panose="020B0604020202020204" pitchFamily="34" charset="0"/>
                <a:ea typeface="+mn-lt"/>
                <a:cs typeface="Arial" panose="020B0604020202020204" pitchFamily="34" charset="0"/>
              </a:rPr>
              <a:t>nhỏ</a:t>
            </a:r>
            <a:endParaRPr lang="en-US" sz="1800">
              <a:latin typeface="Arial" panose="020B0604020202020204" pitchFamily="34" charset="0"/>
              <a:ea typeface="+mn-lt"/>
              <a:cs typeface="Arial" panose="020B0604020202020204" pitchFamily="34" charset="0"/>
            </a:endParaRPr>
          </a:p>
          <a:p>
            <a:pPr marL="213995" indent="-213995">
              <a:spcBef>
                <a:spcPts val="0"/>
              </a:spcBef>
              <a:buFont typeface="Arial,Sans-Serif" pitchFamily="34" charset="0"/>
            </a:pPr>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biểu</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mô</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tuyến</a:t>
            </a:r>
            <a:r>
              <a:rPr lang="en-US" sz="1800">
                <a:latin typeface="Arial" panose="020B0604020202020204" pitchFamily="34" charset="0"/>
                <a:ea typeface="+mn-lt"/>
                <a:cs typeface="Arial" panose="020B0604020202020204" pitchFamily="34" charset="0"/>
              </a:rPr>
              <a:t> gai</a:t>
            </a:r>
          </a:p>
          <a:p>
            <a:pPr marL="213995" indent="-213995">
              <a:spcBef>
                <a:spcPts val="0"/>
              </a:spcBef>
              <a:buFont typeface="Arial,Sans-Serif" pitchFamily="34" charset="0"/>
            </a:pPr>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d</a:t>
            </a:r>
            <a:r>
              <a:rPr lang="vi-VN" sz="1800">
                <a:latin typeface="Arial" panose="020B0604020202020204" pitchFamily="34" charset="0"/>
                <a:ea typeface="+mn-lt"/>
                <a:cs typeface="Arial" panose="020B0604020202020204" pitchFamily="34" charset="0"/>
              </a:rPr>
              <a:t>ạ</a:t>
            </a:r>
            <a:r>
              <a:rPr lang="en-US" sz="1800">
                <a:latin typeface="Arial" panose="020B0604020202020204" pitchFamily="34" charset="0"/>
                <a:ea typeface="+mn-lt"/>
                <a:cs typeface="Arial" panose="020B0604020202020204" pitchFamily="34" charset="0"/>
              </a:rPr>
              <a:t>ng </a:t>
            </a:r>
            <a:r>
              <a:rPr lang="en-US" sz="1800" err="1">
                <a:latin typeface="Arial" panose="020B0604020202020204" pitchFamily="34" charset="0"/>
                <a:ea typeface="+mn-lt"/>
                <a:cs typeface="Arial" panose="020B0604020202020204" pitchFamily="34" charset="0"/>
              </a:rPr>
              <a:t>tủy</a:t>
            </a:r>
            <a:endParaRPr lang="en-US" sz="1800">
              <a:latin typeface="Arial" panose="020B0604020202020204" pitchFamily="34" charset="0"/>
              <a:ea typeface="+mn-lt"/>
              <a:cs typeface="Arial" panose="020B0604020202020204" pitchFamily="34" charset="0"/>
            </a:endParaRPr>
          </a:p>
          <a:p>
            <a:pPr marL="213995" indent="-213995">
              <a:spcBef>
                <a:spcPts val="0"/>
              </a:spcBef>
              <a:buFont typeface="Arial,Sans-Serif" pitchFamily="34" charset="0"/>
            </a:pPr>
            <a:r>
              <a:rPr lang="en-US" sz="1800">
                <a:latin typeface="Arial" panose="020B0604020202020204" pitchFamily="34" charset="0"/>
                <a:ea typeface="+mn-lt"/>
                <a:cs typeface="Arial" panose="020B0604020202020204" pitchFamily="34" charset="0"/>
              </a:rPr>
              <a:t>Ung </a:t>
            </a:r>
            <a:r>
              <a:rPr lang="en-US" sz="1800" err="1">
                <a:latin typeface="Arial" panose="020B0604020202020204" pitchFamily="34" charset="0"/>
                <a:ea typeface="+mn-lt"/>
                <a:cs typeface="Arial" panose="020B0604020202020204" pitchFamily="34" charset="0"/>
              </a:rPr>
              <a:t>thư</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không</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biệt</a:t>
            </a:r>
            <a:r>
              <a:rPr lang="en-US" sz="1800">
                <a:latin typeface="Arial" panose="020B0604020202020204" pitchFamily="34" charset="0"/>
                <a:ea typeface="+mn-lt"/>
                <a:cs typeface="Arial" panose="020B0604020202020204" pitchFamily="34" charset="0"/>
              </a:rPr>
              <a:t> </a:t>
            </a:r>
            <a:r>
              <a:rPr lang="en-US" sz="1800" err="1">
                <a:latin typeface="Arial" panose="020B0604020202020204" pitchFamily="34" charset="0"/>
                <a:ea typeface="+mn-lt"/>
                <a:cs typeface="Arial" panose="020B0604020202020204" pitchFamily="34" charset="0"/>
              </a:rPr>
              <a:t>hóa</a:t>
            </a:r>
            <a:endParaRPr lang="en-US" sz="1800">
              <a:latin typeface="Arial" panose="020B0604020202020204" pitchFamily="34" charset="0"/>
              <a:ea typeface="+mn-lt"/>
              <a:cs typeface="Arial" panose="020B0604020202020204" pitchFamily="34" charset="0"/>
            </a:endParaRPr>
          </a:p>
          <a:p>
            <a:endParaRPr lang="vi-VN" sz="1800">
              <a:cs typeface="Arial"/>
            </a:endParaRPr>
          </a:p>
        </p:txBody>
      </p:sp>
      <p:graphicFrame>
        <p:nvGraphicFramePr>
          <p:cNvPr id="6" name="Bảng 6">
            <a:extLst>
              <a:ext uri="{FF2B5EF4-FFF2-40B4-BE49-F238E27FC236}">
                <a16:creationId xmlns:a16="http://schemas.microsoft.com/office/drawing/2014/main" id="{D841006F-55B3-B499-158E-E2EBB55CDE2A}"/>
              </a:ext>
            </a:extLst>
          </p:cNvPr>
          <p:cNvGraphicFramePr>
            <a:graphicFrameLocks noGrp="1"/>
          </p:cNvGraphicFramePr>
          <p:nvPr>
            <p:extLst>
              <p:ext uri="{D42A27DB-BD31-4B8C-83A1-F6EECF244321}">
                <p14:modId xmlns:p14="http://schemas.microsoft.com/office/powerpoint/2010/main" val="3319457555"/>
              </p:ext>
            </p:extLst>
          </p:nvPr>
        </p:nvGraphicFramePr>
        <p:xfrm>
          <a:off x="6862014" y="3502152"/>
          <a:ext cx="4996235" cy="3081530"/>
        </p:xfrm>
        <a:graphic>
          <a:graphicData uri="http://schemas.openxmlformats.org/drawingml/2006/table">
            <a:tbl>
              <a:tblPr firstRow="1" bandRow="1">
                <a:tableStyleId>{5C22544A-7EE6-4342-B048-85BDC9FD1C3A}</a:tableStyleId>
              </a:tblPr>
              <a:tblGrid>
                <a:gridCol w="1074032">
                  <a:extLst>
                    <a:ext uri="{9D8B030D-6E8A-4147-A177-3AD203B41FA5}">
                      <a16:colId xmlns:a16="http://schemas.microsoft.com/office/drawing/2014/main" val="4101082953"/>
                    </a:ext>
                  </a:extLst>
                </a:gridCol>
                <a:gridCol w="2146707">
                  <a:extLst>
                    <a:ext uri="{9D8B030D-6E8A-4147-A177-3AD203B41FA5}">
                      <a16:colId xmlns:a16="http://schemas.microsoft.com/office/drawing/2014/main" val="2414796832"/>
                    </a:ext>
                  </a:extLst>
                </a:gridCol>
                <a:gridCol w="1775496">
                  <a:extLst>
                    <a:ext uri="{9D8B030D-6E8A-4147-A177-3AD203B41FA5}">
                      <a16:colId xmlns:a16="http://schemas.microsoft.com/office/drawing/2014/main" val="2082968138"/>
                    </a:ext>
                  </a:extLst>
                </a:gridCol>
              </a:tblGrid>
              <a:tr h="1336182">
                <a:tc>
                  <a:txBody>
                    <a:bodyPr/>
                    <a:lstStyle/>
                    <a:p>
                      <a:pPr lvl="0">
                        <a:buNone/>
                      </a:pPr>
                      <a:r>
                        <a:rPr lang="vi-VN" sz="2000" b="1" i="0" u="none" strike="noStrike" noProof="0">
                          <a:latin typeface="Arial"/>
                        </a:rPr>
                        <a:t>ĐỘ </a:t>
                      </a:r>
                    </a:p>
                  </a:txBody>
                  <a:tcPr marL="136145" marR="136145" marT="51054" marB="51054"/>
                </a:tc>
                <a:tc>
                  <a:txBody>
                    <a:bodyPr/>
                    <a:lstStyle/>
                    <a:p>
                      <a:r>
                        <a:rPr lang="vi-VN" sz="2000" b="1"/>
                        <a:t>ĐỘ BIỆT HÓA</a:t>
                      </a:r>
                    </a:p>
                  </a:txBody>
                  <a:tcPr marL="136145" marR="136145" marT="51054" marB="51054"/>
                </a:tc>
                <a:tc>
                  <a:txBody>
                    <a:bodyPr/>
                    <a:lstStyle/>
                    <a:p>
                      <a:r>
                        <a:rPr lang="vi-VN" sz="2000"/>
                        <a:t>% CÁC TUYẾN HÌNH THÀNH RÕ</a:t>
                      </a:r>
                    </a:p>
                  </a:txBody>
                  <a:tcPr marL="136145" marR="136145" marT="51054" marB="51054"/>
                </a:tc>
                <a:extLst>
                  <a:ext uri="{0D108BD9-81ED-4DB2-BD59-A6C34878D82A}">
                    <a16:rowId xmlns:a16="http://schemas.microsoft.com/office/drawing/2014/main" val="3239909243"/>
                  </a:ext>
                </a:extLst>
              </a:tr>
              <a:tr h="436337">
                <a:tc>
                  <a:txBody>
                    <a:bodyPr/>
                    <a:lstStyle/>
                    <a:p>
                      <a:r>
                        <a:rPr lang="vi-VN" sz="2000"/>
                        <a:t>1</a:t>
                      </a:r>
                    </a:p>
                  </a:txBody>
                  <a:tcPr marL="136145" marR="136145" marT="51054" marB="51054"/>
                </a:tc>
                <a:tc>
                  <a:txBody>
                    <a:bodyPr/>
                    <a:lstStyle/>
                    <a:p>
                      <a:pPr lvl="0">
                        <a:buNone/>
                      </a:pPr>
                      <a:r>
                        <a:rPr lang="vi-VN" sz="2000" b="0" i="0" u="none" strike="noStrike" noProof="0">
                          <a:latin typeface="Arial"/>
                        </a:rPr>
                        <a:t>Biệt hoá rõ</a:t>
                      </a:r>
                      <a:endParaRPr lang="vi-VN" sz="2000"/>
                    </a:p>
                  </a:txBody>
                  <a:tcPr marL="136145" marR="136145" marT="51054" marB="51054"/>
                </a:tc>
                <a:tc>
                  <a:txBody>
                    <a:bodyPr/>
                    <a:lstStyle/>
                    <a:p>
                      <a:r>
                        <a:rPr lang="vi-VN" sz="2000"/>
                        <a:t>&gt;95%</a:t>
                      </a:r>
                    </a:p>
                  </a:txBody>
                  <a:tcPr marL="136145" marR="136145" marT="51054" marB="51054"/>
                </a:tc>
                <a:extLst>
                  <a:ext uri="{0D108BD9-81ED-4DB2-BD59-A6C34878D82A}">
                    <a16:rowId xmlns:a16="http://schemas.microsoft.com/office/drawing/2014/main" val="4066881716"/>
                  </a:ext>
                </a:extLst>
              </a:tr>
              <a:tr h="436337">
                <a:tc>
                  <a:txBody>
                    <a:bodyPr/>
                    <a:lstStyle/>
                    <a:p>
                      <a:r>
                        <a:rPr lang="vi-VN" sz="2000"/>
                        <a:t>2</a:t>
                      </a:r>
                    </a:p>
                  </a:txBody>
                  <a:tcPr marL="136145" marR="136145" marT="51054" marB="51054"/>
                </a:tc>
                <a:tc>
                  <a:txBody>
                    <a:bodyPr/>
                    <a:lstStyle/>
                    <a:p>
                      <a:pPr lvl="0">
                        <a:buNone/>
                      </a:pPr>
                      <a:r>
                        <a:rPr lang="vi-VN" sz="2000" b="0" i="0" u="none" strike="noStrike" noProof="0">
                          <a:latin typeface="Arial"/>
                        </a:rPr>
                        <a:t>Biệt hoá vừa</a:t>
                      </a:r>
                      <a:endParaRPr lang="vi-VN" sz="2000"/>
                    </a:p>
                  </a:txBody>
                  <a:tcPr marL="136145" marR="136145" marT="51054" marB="51054"/>
                </a:tc>
                <a:tc>
                  <a:txBody>
                    <a:bodyPr/>
                    <a:lstStyle/>
                    <a:p>
                      <a:r>
                        <a:rPr lang="vi-VN" sz="2000"/>
                        <a:t>50-95%</a:t>
                      </a:r>
                    </a:p>
                  </a:txBody>
                  <a:tcPr marL="136145" marR="136145" marT="51054" marB="51054"/>
                </a:tc>
                <a:extLst>
                  <a:ext uri="{0D108BD9-81ED-4DB2-BD59-A6C34878D82A}">
                    <a16:rowId xmlns:a16="http://schemas.microsoft.com/office/drawing/2014/main" val="144391873"/>
                  </a:ext>
                </a:extLst>
              </a:tr>
              <a:tr h="436337">
                <a:tc>
                  <a:txBody>
                    <a:bodyPr/>
                    <a:lstStyle/>
                    <a:p>
                      <a:r>
                        <a:rPr lang="vi-VN" sz="2000"/>
                        <a:t>3</a:t>
                      </a:r>
                    </a:p>
                  </a:txBody>
                  <a:tcPr marL="136145" marR="136145" marT="51054" marB="51054"/>
                </a:tc>
                <a:tc>
                  <a:txBody>
                    <a:bodyPr/>
                    <a:lstStyle/>
                    <a:p>
                      <a:pPr lvl="0">
                        <a:buNone/>
                      </a:pPr>
                      <a:r>
                        <a:rPr lang="vi-VN" sz="2000" b="0" i="0" u="none" strike="noStrike" noProof="0">
                          <a:latin typeface="Arial"/>
                        </a:rPr>
                        <a:t>Biệt hoá kém</a:t>
                      </a:r>
                      <a:endParaRPr lang="vi-VN" sz="2000"/>
                    </a:p>
                  </a:txBody>
                  <a:tcPr marL="136145" marR="136145" marT="51054" marB="51054"/>
                </a:tc>
                <a:tc>
                  <a:txBody>
                    <a:bodyPr/>
                    <a:lstStyle/>
                    <a:p>
                      <a:r>
                        <a:rPr lang="vi-VN" sz="2000"/>
                        <a:t>&lt;50%</a:t>
                      </a:r>
                    </a:p>
                  </a:txBody>
                  <a:tcPr marL="136145" marR="136145" marT="51054" marB="51054"/>
                </a:tc>
                <a:extLst>
                  <a:ext uri="{0D108BD9-81ED-4DB2-BD59-A6C34878D82A}">
                    <a16:rowId xmlns:a16="http://schemas.microsoft.com/office/drawing/2014/main" val="1124765538"/>
                  </a:ext>
                </a:extLst>
              </a:tr>
              <a:tr h="436337">
                <a:tc>
                  <a:txBody>
                    <a:bodyPr/>
                    <a:lstStyle/>
                    <a:p>
                      <a:r>
                        <a:rPr lang="vi-VN" sz="2000"/>
                        <a:t>4</a:t>
                      </a:r>
                    </a:p>
                  </a:txBody>
                  <a:tcPr marL="136145" marR="136145" marT="51054" marB="51054"/>
                </a:tc>
                <a:tc>
                  <a:txBody>
                    <a:bodyPr/>
                    <a:lstStyle/>
                    <a:p>
                      <a:pPr lvl="0">
                        <a:buNone/>
                      </a:pPr>
                      <a:r>
                        <a:rPr lang="vi-VN" sz="2000" b="0" i="0" u="none" strike="noStrike" noProof="0">
                          <a:latin typeface="Arial"/>
                        </a:rPr>
                        <a:t>Không biệt hoá</a:t>
                      </a:r>
                      <a:endParaRPr lang="vi-VN" sz="2000"/>
                    </a:p>
                  </a:txBody>
                  <a:tcPr marL="136145" marR="136145" marT="51054" marB="51054"/>
                </a:tc>
                <a:tc>
                  <a:txBody>
                    <a:bodyPr/>
                    <a:lstStyle/>
                    <a:p>
                      <a:r>
                        <a:rPr lang="vi-VN" sz="2000"/>
                        <a:t>&gt;5%</a:t>
                      </a:r>
                    </a:p>
                  </a:txBody>
                  <a:tcPr marL="136145" marR="136145" marT="51054" marB="51054"/>
                </a:tc>
                <a:extLst>
                  <a:ext uri="{0D108BD9-81ED-4DB2-BD59-A6C34878D82A}">
                    <a16:rowId xmlns:a16="http://schemas.microsoft.com/office/drawing/2014/main" val="2038321015"/>
                  </a:ext>
                </a:extLst>
              </a:tr>
            </a:tbl>
          </a:graphicData>
        </a:graphic>
      </p:graphicFrame>
    </p:spTree>
    <p:extLst>
      <p:ext uri="{BB962C8B-B14F-4D97-AF65-F5344CB8AC3E}">
        <p14:creationId xmlns:p14="http://schemas.microsoft.com/office/powerpoint/2010/main" val="102505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0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0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0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0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ACDAEC4-8883-4400-79EE-18D37A413F4D}"/>
              </a:ext>
            </a:extLst>
          </p:cNvPr>
          <p:cNvSpPr>
            <a:spLocks noGrp="1"/>
          </p:cNvSpPr>
          <p:nvPr>
            <p:ph type="title"/>
          </p:nvPr>
        </p:nvSpPr>
        <p:spPr>
          <a:xfrm>
            <a:off x="620485" y="278535"/>
            <a:ext cx="9895951" cy="1033669"/>
          </a:xfrm>
        </p:spPr>
        <p:txBody>
          <a:bodyPr>
            <a:normAutofit/>
          </a:bodyPr>
          <a:lstStyle/>
          <a:p>
            <a:r>
              <a:rPr lang="vi-VN" sz="4000">
                <a:solidFill>
                  <a:srgbClr val="FFFFFF"/>
                </a:solidFill>
                <a:latin typeface="Times New Roman"/>
                <a:cs typeface="Times New Roman"/>
              </a:rPr>
              <a:t>Hướng lan: Xâm lấn tại chỗ</a:t>
            </a:r>
          </a:p>
        </p:txBody>
      </p:sp>
      <p:sp>
        <p:nvSpPr>
          <p:cNvPr id="115" name="Chỗ dành sẵn cho Nội dung 2">
            <a:extLst>
              <a:ext uri="{FF2B5EF4-FFF2-40B4-BE49-F238E27FC236}">
                <a16:creationId xmlns:a16="http://schemas.microsoft.com/office/drawing/2014/main" id="{76498DF5-179E-C68B-3530-47B73BFC4168}"/>
              </a:ext>
            </a:extLst>
          </p:cNvPr>
          <p:cNvSpPr>
            <a:spLocks noGrp="1"/>
          </p:cNvSpPr>
          <p:nvPr>
            <p:ph idx="1"/>
          </p:nvPr>
        </p:nvSpPr>
        <p:spPr>
          <a:xfrm>
            <a:off x="459350" y="1676399"/>
            <a:ext cx="7075715" cy="4259841"/>
          </a:xfrm>
        </p:spPr>
        <p:txBody>
          <a:bodyPr vert="horz" lIns="91440" tIns="45720" rIns="91440" bIns="45720" rtlCol="0" anchor="ctr">
            <a:normAutofit/>
          </a:bodyPr>
          <a:lstStyle/>
          <a:p>
            <a:pPr>
              <a:spcBef>
                <a:spcPts val="0"/>
              </a:spcBef>
            </a:pPr>
            <a:r>
              <a:rPr lang="en-US" sz="2000">
                <a:latin typeface="Arial" panose="020B0604020202020204" pitchFamily="34" charset="0"/>
                <a:ea typeface="+mn-lt"/>
                <a:cs typeface="Arial" panose="020B0604020202020204" pitchFamily="34" charset="0"/>
              </a:rPr>
              <a:t>Lan </a:t>
            </a:r>
            <a:r>
              <a:rPr lang="en-US" sz="2000" err="1">
                <a:latin typeface="Arial" panose="020B0604020202020204" pitchFamily="34" charset="0"/>
                <a:ea typeface="+mn-lt"/>
                <a:cs typeface="Arial" panose="020B0604020202020204" pitchFamily="34" charset="0"/>
              </a:rPr>
              <a:t>chậm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theo</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chiều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cao</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nhưng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lan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nhanh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theo</a:t>
            </a:r>
            <a:r>
              <a:rPr lang="en-US" sz="2000">
                <a:latin typeface="Arial" panose="020B0604020202020204" pitchFamily="34" charset="0"/>
                <a:ea typeface="+mn-lt"/>
                <a:cs typeface="Arial" panose="020B0604020202020204" pitchFamily="34" charset="0"/>
              </a:rPr>
              <a:t> chu vi</a:t>
            </a:r>
          </a:p>
          <a:p>
            <a:pPr marL="0" indent="0">
              <a:spcBef>
                <a:spcPts val="0"/>
              </a:spcBef>
              <a:buNone/>
            </a:pPr>
            <a:endParaRPr lang="en-US" sz="2000">
              <a:latin typeface="Arial" panose="020B0604020202020204" pitchFamily="34" charset="0"/>
              <a:ea typeface="+mn-lt"/>
              <a:cs typeface="Arial" panose="020B0604020202020204" pitchFamily="34" charset="0"/>
            </a:endParaRPr>
          </a:p>
          <a:p>
            <a:pPr>
              <a:spcBef>
                <a:spcPts val="0"/>
              </a:spcBef>
              <a:buFont typeface="Wingdings" pitchFamily="34" charset="0"/>
              <a:buChar char="q"/>
            </a:pPr>
            <a:r>
              <a:rPr lang="en-US" sz="2000">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Phía</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trước</a:t>
            </a:r>
            <a:r>
              <a:rPr lang="en-US" sz="2000" b="1">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thành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sau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âm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đạo</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tử</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cung</a:t>
            </a:r>
            <a:r>
              <a:rPr lang="en-US" sz="2000">
                <a:latin typeface="Arial" panose="020B0604020202020204" pitchFamily="34" charset="0"/>
                <a:ea typeface="+mn-lt"/>
                <a:cs typeface="Arial" panose="020B0604020202020204" pitchFamily="34" charset="0"/>
              </a:rPr>
              <a:t> ở </a:t>
            </a:r>
            <a:r>
              <a:rPr lang="en-US" sz="2000" err="1">
                <a:latin typeface="Arial" panose="020B0604020202020204" pitchFamily="34" charset="0"/>
                <a:ea typeface="+mn-lt"/>
                <a:cs typeface="Arial" panose="020B0604020202020204" pitchFamily="34" charset="0"/>
              </a:rPr>
              <a:t>nữ</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Với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nam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thì</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là</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tuyến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tiền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liệt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túi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bàng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quang</a:t>
            </a:r>
            <a:endParaRPr lang="en-US" sz="2000">
              <a:latin typeface="Arial" panose="020B0604020202020204" pitchFamily="34" charset="0"/>
              <a:ea typeface="+mn-lt"/>
              <a:cs typeface="Arial" panose="020B0604020202020204" pitchFamily="34" charset="0"/>
            </a:endParaRPr>
          </a:p>
          <a:p>
            <a:pPr marL="0" indent="0">
              <a:spcBef>
                <a:spcPts val="0"/>
              </a:spcBef>
              <a:buNone/>
            </a:pPr>
            <a:endParaRPr lang="en-US" sz="2000">
              <a:latin typeface="Arial" panose="020B0604020202020204" pitchFamily="34" charset="0"/>
              <a:ea typeface="+mn-lt"/>
              <a:cs typeface="Arial" panose="020B0604020202020204" pitchFamily="34" charset="0"/>
            </a:endParaRPr>
          </a:p>
          <a:p>
            <a:pPr>
              <a:spcBef>
                <a:spcPts val="560"/>
              </a:spcBef>
              <a:buFont typeface="Wingdings" pitchFamily="34" charset="0"/>
              <a:buChar char="q"/>
            </a:pPr>
            <a:r>
              <a:rPr lang="en-US" sz="2000">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Phía</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sau</a:t>
            </a:r>
            <a:r>
              <a:rPr lang="en-US" sz="2000" b="1">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xương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cùng</a:t>
            </a:r>
            <a:r>
              <a:rPr lang="en-US" sz="2000">
                <a:latin typeface="Arial" panose="020B0604020202020204" pitchFamily="34" charset="0"/>
                <a:ea typeface="+mn-lt"/>
                <a:cs typeface="Arial" panose="020B0604020202020204" pitchFamily="34" charset="0"/>
              </a:rPr>
              <a:t>.</a:t>
            </a:r>
          </a:p>
          <a:p>
            <a:pPr marL="0" indent="0">
              <a:spcBef>
                <a:spcPts val="560"/>
              </a:spcBef>
              <a:buNone/>
            </a:pPr>
            <a:endParaRPr lang="en-US" sz="2000">
              <a:latin typeface="Arial" panose="020B0604020202020204" pitchFamily="34" charset="0"/>
              <a:cs typeface="Arial" panose="020B0604020202020204" pitchFamily="34" charset="0"/>
            </a:endParaRPr>
          </a:p>
        </p:txBody>
      </p:sp>
      <p:pic>
        <p:nvPicPr>
          <p:cNvPr id="4" name="Hình ảnh 5">
            <a:extLst>
              <a:ext uri="{FF2B5EF4-FFF2-40B4-BE49-F238E27FC236}">
                <a16:creationId xmlns:a16="http://schemas.microsoft.com/office/drawing/2014/main" id="{EDC3ABAB-ED6E-E64E-3782-A1359BB8F488}"/>
              </a:ext>
            </a:extLst>
          </p:cNvPr>
          <p:cNvPicPr>
            <a:picLocks noChangeAspect="1"/>
          </p:cNvPicPr>
          <p:nvPr/>
        </p:nvPicPr>
        <p:blipFill rotWithShape="1">
          <a:blip r:embed="rId2"/>
          <a:srcRect l="12954" r="26147"/>
          <a:stretch/>
        </p:blipFill>
        <p:spPr>
          <a:xfrm>
            <a:off x="8109502" y="10"/>
            <a:ext cx="4082498" cy="6857990"/>
          </a:xfrm>
          <a:prstGeom prst="rect">
            <a:avLst/>
          </a:prstGeom>
        </p:spPr>
      </p:pic>
    </p:spTree>
    <p:extLst>
      <p:ext uri="{BB962C8B-B14F-4D97-AF65-F5344CB8AC3E}">
        <p14:creationId xmlns:p14="http://schemas.microsoft.com/office/powerpoint/2010/main" val="284524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9B4C2C1-FD7B-44BB-3A07-C74CE67D8CDE}"/>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Hướng lan: Xâm lấn tại chỗ</a:t>
            </a:r>
            <a:endParaRPr lang="vi-VN" sz="4000">
              <a:solidFill>
                <a:srgbClr val="FFFFFF"/>
              </a:solidFill>
              <a:ea typeface="+mj-lt"/>
              <a:cs typeface="+mj-lt"/>
            </a:endParaRPr>
          </a:p>
        </p:txBody>
      </p:sp>
      <p:sp>
        <p:nvSpPr>
          <p:cNvPr id="3" name="Chỗ dành sẵn cho Nội dung 2">
            <a:extLst>
              <a:ext uri="{FF2B5EF4-FFF2-40B4-BE49-F238E27FC236}">
                <a16:creationId xmlns:a16="http://schemas.microsoft.com/office/drawing/2014/main" id="{B6324CCF-6543-15C0-7B41-900B75E0B060}"/>
              </a:ext>
            </a:extLst>
          </p:cNvPr>
          <p:cNvSpPr>
            <a:spLocks noGrp="1"/>
          </p:cNvSpPr>
          <p:nvPr>
            <p:ph idx="1"/>
          </p:nvPr>
        </p:nvSpPr>
        <p:spPr>
          <a:xfrm>
            <a:off x="752189" y="1732879"/>
            <a:ext cx="5430743" cy="3987698"/>
          </a:xfrm>
        </p:spPr>
        <p:txBody>
          <a:bodyPr vert="horz" lIns="91440" tIns="45720" rIns="91440" bIns="45720" rtlCol="0" anchor="ctr">
            <a:normAutofit/>
          </a:bodyPr>
          <a:lstStyle/>
          <a:p>
            <a:pPr marL="0" indent="0">
              <a:buNone/>
            </a:pPr>
            <a:endParaRPr lang="vi-VN" sz="2000">
              <a:latin typeface="Arial" panose="020B0604020202020204" pitchFamily="34" charset="0"/>
              <a:cs typeface="Arial" panose="020B0604020202020204" pitchFamily="34" charset="0"/>
            </a:endParaRPr>
          </a:p>
          <a:p>
            <a:pPr>
              <a:buFont typeface="Wingdings" panose="05000000000000000000" pitchFamily="2" charset="2"/>
              <a:buChar char="q"/>
            </a:pPr>
            <a:r>
              <a:rPr lang="en-US" sz="2000">
                <a:latin typeface="Arial"/>
                <a:cs typeface="Arial"/>
              </a:rPr>
              <a:t> </a:t>
            </a:r>
            <a:r>
              <a:rPr lang="vi-VN" sz="2000" b="1">
                <a:latin typeface="Arial"/>
                <a:cs typeface="Arial"/>
              </a:rPr>
              <a:t>Hai bên:</a:t>
            </a:r>
            <a:endParaRPr lang="en-US" sz="2000" b="1">
              <a:latin typeface="Arial"/>
              <a:cs typeface="Arial"/>
            </a:endParaRPr>
          </a:p>
          <a:p>
            <a:pPr marL="0" indent="0">
              <a:buNone/>
            </a:pPr>
            <a:endParaRPr lang="en-US" sz="2000" b="1">
              <a:latin typeface="Calibri"/>
              <a:ea typeface="+mn-lt"/>
              <a:cs typeface="Calibri"/>
            </a:endParaRPr>
          </a:p>
          <a:p>
            <a:pPr lvl="1"/>
            <a:r>
              <a:rPr lang="vi-VN" sz="2000">
                <a:latin typeface="Arial"/>
                <a:cs typeface="Arial"/>
              </a:rPr>
              <a:t>Ở phía trên là vào lớp mỡ của khoang chậu hông trực tràng và vách chậu</a:t>
            </a:r>
          </a:p>
          <a:p>
            <a:pPr lvl="1"/>
            <a:r>
              <a:rPr lang="vi-VN" sz="2000">
                <a:latin typeface="Arial"/>
                <a:cs typeface="Arial"/>
              </a:rPr>
              <a:t>Ở phía dưới vào lớ mỡ của hố ngồi trực tràng và các cơ nâng hậu môn</a:t>
            </a:r>
          </a:p>
          <a:p>
            <a:endParaRPr lang="vi-VN" sz="2000">
              <a:latin typeface="Arial"/>
              <a:cs typeface="Arial"/>
            </a:endParaRPr>
          </a:p>
        </p:txBody>
      </p:sp>
      <p:pic>
        <p:nvPicPr>
          <p:cNvPr id="5" name="Hình ảnh 4">
            <a:extLst>
              <a:ext uri="{FF2B5EF4-FFF2-40B4-BE49-F238E27FC236}">
                <a16:creationId xmlns:a16="http://schemas.microsoft.com/office/drawing/2014/main" id="{642E826C-E2A0-6505-D215-DC092FEBF6C5}"/>
              </a:ext>
            </a:extLst>
          </p:cNvPr>
          <p:cNvPicPr>
            <a:picLocks noChangeAspect="1"/>
          </p:cNvPicPr>
          <p:nvPr/>
        </p:nvPicPr>
        <p:blipFill rotWithShape="1">
          <a:blip r:embed="rId2"/>
          <a:srcRect r="-2" b="5698"/>
          <a:stretch/>
        </p:blipFill>
        <p:spPr>
          <a:xfrm>
            <a:off x="6475771" y="1560300"/>
            <a:ext cx="5572564" cy="5321451"/>
          </a:xfrm>
          <a:prstGeom prst="rect">
            <a:avLst/>
          </a:prstGeom>
        </p:spPr>
      </p:pic>
    </p:spTree>
    <p:extLst>
      <p:ext uri="{BB962C8B-B14F-4D97-AF65-F5344CB8AC3E}">
        <p14:creationId xmlns:p14="http://schemas.microsoft.com/office/powerpoint/2010/main" val="338236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FBDDA3DE-06FC-A69B-A099-4180DAEC289F}"/>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Hướng lan: di căn hạch</a:t>
            </a:r>
          </a:p>
        </p:txBody>
      </p:sp>
      <p:sp>
        <p:nvSpPr>
          <p:cNvPr id="3" name="Chỗ dành sẵn cho Nội dung 2">
            <a:extLst>
              <a:ext uri="{FF2B5EF4-FFF2-40B4-BE49-F238E27FC236}">
                <a16:creationId xmlns:a16="http://schemas.microsoft.com/office/drawing/2014/main" id="{F1FE6C8A-8093-9B85-565B-6874278DA90B}"/>
              </a:ext>
            </a:extLst>
          </p:cNvPr>
          <p:cNvSpPr>
            <a:spLocks noGrp="1"/>
          </p:cNvSpPr>
          <p:nvPr>
            <p:ph idx="1"/>
          </p:nvPr>
        </p:nvSpPr>
        <p:spPr>
          <a:xfrm>
            <a:off x="620487" y="1736771"/>
            <a:ext cx="7141028" cy="4506686"/>
          </a:xfrm>
        </p:spPr>
        <p:txBody>
          <a:bodyPr vert="horz" lIns="91440" tIns="45720" rIns="91440" bIns="45720" rtlCol="0" anchor="ctr">
            <a:normAutofit/>
          </a:bodyPr>
          <a:lstStyle/>
          <a:p>
            <a:pPr marL="0" indent="0">
              <a:buNone/>
            </a:pPr>
            <a:r>
              <a:rPr lang="vi-VN" sz="2000">
                <a:latin typeface="Arial"/>
                <a:cs typeface="Arial"/>
              </a:rPr>
              <a:t>Tùy thuộc vào dẫn lưu bạch huyết</a:t>
            </a:r>
          </a:p>
          <a:p>
            <a:r>
              <a:rPr lang="vi-VN" sz="2000">
                <a:latin typeface="Arial"/>
                <a:cs typeface="Arial"/>
              </a:rPr>
              <a:t>2/3 trên: hạch mạc treo tràng dưới và hạch cạnh động mạch chủ bụng</a:t>
            </a:r>
          </a:p>
          <a:p>
            <a:r>
              <a:rPr lang="vi-VN" sz="2000">
                <a:latin typeface="Arial"/>
                <a:cs typeface="Arial"/>
              </a:rPr>
              <a:t>1/3 dưới và ống hậu môn trên đường lược: 2 hướng đến các hạch mạc treo tràng dưới và hạch chậu trong</a:t>
            </a:r>
            <a:endParaRPr lang="vi-VN" sz="2000"/>
          </a:p>
          <a:p>
            <a:r>
              <a:rPr lang="vi-VN" sz="2000">
                <a:latin typeface="Arial"/>
                <a:cs typeface="Arial"/>
              </a:rPr>
              <a:t>Ống hậu môn dưới đường lược: chủ yếu đến các hạch bẹn nông</a:t>
            </a:r>
            <a:endParaRPr lang="vi-VN" sz="2000">
              <a:latin typeface="Arial"/>
              <a:cs typeface="Arial" panose="020B0604020202020204" pitchFamily="34" charset="0"/>
            </a:endParaRPr>
          </a:p>
        </p:txBody>
      </p:sp>
      <p:pic>
        <p:nvPicPr>
          <p:cNvPr id="5" name="Hình ảnh 4" descr="IMG_20221018_165020.jpg">
            <a:extLst>
              <a:ext uri="{FF2B5EF4-FFF2-40B4-BE49-F238E27FC236}">
                <a16:creationId xmlns:a16="http://schemas.microsoft.com/office/drawing/2014/main" id="{A2A26CB4-73D2-261C-8346-64660DC2F082}"/>
              </a:ext>
            </a:extLst>
          </p:cNvPr>
          <p:cNvPicPr>
            <a:picLocks noChangeAspect="1"/>
          </p:cNvPicPr>
          <p:nvPr/>
        </p:nvPicPr>
        <p:blipFill rotWithShape="1">
          <a:blip r:embed="rId2"/>
          <a:srcRect l="13659" r="14939"/>
          <a:stretch/>
        </p:blipFill>
        <p:spPr>
          <a:xfrm>
            <a:off x="8420101" y="125513"/>
            <a:ext cx="3467096" cy="6839070"/>
          </a:xfrm>
          <a:prstGeom prst="rect">
            <a:avLst/>
          </a:prstGeom>
        </p:spPr>
      </p:pic>
    </p:spTree>
    <p:extLst>
      <p:ext uri="{BB962C8B-B14F-4D97-AF65-F5344CB8AC3E}">
        <p14:creationId xmlns:p14="http://schemas.microsoft.com/office/powerpoint/2010/main" val="4137396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CF332670-8283-1D30-58C7-C312C79E7044}"/>
              </a:ext>
            </a:extLst>
          </p:cNvPr>
          <p:cNvSpPr>
            <a:spLocks noGrp="1"/>
          </p:cNvSpPr>
          <p:nvPr>
            <p:ph type="title"/>
          </p:nvPr>
        </p:nvSpPr>
        <p:spPr>
          <a:xfrm>
            <a:off x="1371599" y="294538"/>
            <a:ext cx="9895951" cy="1033669"/>
          </a:xfrm>
        </p:spPr>
        <p:txBody>
          <a:bodyPr>
            <a:normAutofit/>
          </a:bodyPr>
          <a:lstStyle/>
          <a:p>
            <a:r>
              <a:rPr lang="vi-VN" sz="4000">
                <a:solidFill>
                  <a:srgbClr val="FFFFFF"/>
                </a:solidFill>
                <a:cs typeface="Calibri" panose="020F0502020204030204" pitchFamily="34" charset="0"/>
              </a:rPr>
              <a:t>Hướng lan: Di căn xa</a:t>
            </a:r>
          </a:p>
        </p:txBody>
      </p:sp>
      <p:sp>
        <p:nvSpPr>
          <p:cNvPr id="3" name="Chỗ dành sẵn cho Nội dung 2">
            <a:extLst>
              <a:ext uri="{FF2B5EF4-FFF2-40B4-BE49-F238E27FC236}">
                <a16:creationId xmlns:a16="http://schemas.microsoft.com/office/drawing/2014/main" id="{4EB58574-A67C-82E8-9113-564422B04979}"/>
              </a:ext>
            </a:extLst>
          </p:cNvPr>
          <p:cNvSpPr>
            <a:spLocks noGrp="1"/>
          </p:cNvSpPr>
          <p:nvPr>
            <p:ph idx="1"/>
          </p:nvPr>
        </p:nvSpPr>
        <p:spPr>
          <a:xfrm>
            <a:off x="326571" y="1582201"/>
            <a:ext cx="6292865" cy="4419354"/>
          </a:xfrm>
        </p:spPr>
        <p:txBody>
          <a:bodyPr vert="horz" lIns="91440" tIns="45720" rIns="91440" bIns="45720" rtlCol="0" anchor="ctr">
            <a:normAutofit/>
          </a:bodyPr>
          <a:lstStyle/>
          <a:p>
            <a:r>
              <a:rPr lang="vi-VN" sz="2000">
                <a:latin typeface="Arial"/>
                <a:cs typeface="Arial"/>
              </a:rPr>
              <a:t>Theo tĩnh mạch mạc treo tràng dưới đến tĩnh mạch cửa: di căn gan và phổi</a:t>
            </a:r>
          </a:p>
          <a:p>
            <a:r>
              <a:rPr lang="vi-VN" sz="2000">
                <a:latin typeface="Arial"/>
                <a:cs typeface="Arial"/>
              </a:rPr>
              <a:t>Theo tĩnh mạch chậu đến tĩnh mạch cột sống: di căn cột sống</a:t>
            </a:r>
          </a:p>
          <a:p>
            <a:r>
              <a:rPr lang="vi-VN" sz="2000">
                <a:latin typeface="Arial"/>
                <a:cs typeface="Arial"/>
              </a:rPr>
              <a:t>Theo đường máu: di căn não, buồng trứng</a:t>
            </a:r>
          </a:p>
        </p:txBody>
      </p:sp>
      <p:pic>
        <p:nvPicPr>
          <p:cNvPr id="5" name="Hình ảnh 4">
            <a:extLst>
              <a:ext uri="{FF2B5EF4-FFF2-40B4-BE49-F238E27FC236}">
                <a16:creationId xmlns:a16="http://schemas.microsoft.com/office/drawing/2014/main" id="{74372AC7-8E38-9A19-86CE-AC5A7648B731}"/>
              </a:ext>
            </a:extLst>
          </p:cNvPr>
          <p:cNvPicPr>
            <a:picLocks noChangeAspect="1"/>
          </p:cNvPicPr>
          <p:nvPr/>
        </p:nvPicPr>
        <p:blipFill rotWithShape="1">
          <a:blip r:embed="rId2"/>
          <a:srcRect l="8955" r="6663"/>
          <a:stretch/>
        </p:blipFill>
        <p:spPr>
          <a:xfrm>
            <a:off x="6619436" y="1582201"/>
            <a:ext cx="5572564" cy="5275799"/>
          </a:xfrm>
          <a:prstGeom prst="rect">
            <a:avLst/>
          </a:prstGeom>
        </p:spPr>
      </p:pic>
    </p:spTree>
    <p:extLst>
      <p:ext uri="{BB962C8B-B14F-4D97-AF65-F5344CB8AC3E}">
        <p14:creationId xmlns:p14="http://schemas.microsoft.com/office/powerpoint/2010/main" val="112928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61BA191-634D-04C5-4DB1-A52AA372CFAA}"/>
              </a:ext>
            </a:extLst>
          </p:cNvPr>
          <p:cNvSpPr>
            <a:spLocks noGrp="1"/>
          </p:cNvSpPr>
          <p:nvPr>
            <p:ph type="title"/>
          </p:nvPr>
        </p:nvSpPr>
        <p:spPr>
          <a:xfrm>
            <a:off x="524741" y="620392"/>
            <a:ext cx="3808268" cy="5504688"/>
          </a:xfrm>
        </p:spPr>
        <p:txBody>
          <a:bodyPr>
            <a:normAutofit/>
          </a:bodyPr>
          <a:lstStyle/>
          <a:p>
            <a:pPr algn="ctr"/>
            <a:r>
              <a:rPr lang="en-US" sz="6000">
                <a:solidFill>
                  <a:schemeClr val="accent5"/>
                </a:solidFill>
                <a:latin typeface="Times New Roman"/>
                <a:cs typeface="Times New Roman"/>
              </a:rPr>
              <a:t>T</a:t>
            </a:r>
            <a:r>
              <a:rPr lang="vi-VN" sz="6000">
                <a:solidFill>
                  <a:schemeClr val="accent5"/>
                </a:solidFill>
                <a:latin typeface="Times New Roman"/>
                <a:cs typeface="Times New Roman"/>
              </a:rPr>
              <a:t>ình huống đến khám</a:t>
            </a:r>
          </a:p>
        </p:txBody>
      </p:sp>
      <p:graphicFrame>
        <p:nvGraphicFramePr>
          <p:cNvPr id="5" name="Chỗ dành sẵn cho Nội dung 2">
            <a:extLst>
              <a:ext uri="{FF2B5EF4-FFF2-40B4-BE49-F238E27FC236}">
                <a16:creationId xmlns:a16="http://schemas.microsoft.com/office/drawing/2014/main" id="{7E88AC1B-CF84-938A-9115-56C44FE3A124}"/>
              </a:ext>
            </a:extLst>
          </p:cNvPr>
          <p:cNvGraphicFramePr>
            <a:graphicFrameLocks noGrp="1"/>
          </p:cNvGraphicFramePr>
          <p:nvPr>
            <p:ph idx="1"/>
            <p:extLst>
              <p:ext uri="{D42A27DB-BD31-4B8C-83A1-F6EECF244321}">
                <p14:modId xmlns:p14="http://schemas.microsoft.com/office/powerpoint/2010/main" val="3713017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565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850D9-5AEC-D12D-27BE-528071F9A052}"/>
              </a:ext>
            </a:extLst>
          </p:cNvPr>
          <p:cNvSpPr>
            <a:spLocks noGrp="1"/>
          </p:cNvSpPr>
          <p:nvPr>
            <p:ph type="title"/>
          </p:nvPr>
        </p:nvSpPr>
        <p:spPr>
          <a:xfrm>
            <a:off x="466722" y="586855"/>
            <a:ext cx="3201366" cy="3387497"/>
          </a:xfrm>
        </p:spPr>
        <p:txBody>
          <a:bodyPr anchor="b">
            <a:normAutofit/>
          </a:bodyPr>
          <a:lstStyle/>
          <a:p>
            <a:pPr algn="ctr"/>
            <a:r>
              <a:rPr lang="en-US" b="1" err="1">
                <a:solidFill>
                  <a:srgbClr val="FFFFFF"/>
                </a:solidFill>
              </a:rPr>
              <a:t>Nội</a:t>
            </a:r>
            <a:r>
              <a:rPr lang="en-US" b="1">
                <a:solidFill>
                  <a:srgbClr val="FFFFFF"/>
                </a:solidFill>
              </a:rPr>
              <a:t> dung</a:t>
            </a:r>
          </a:p>
        </p:txBody>
      </p:sp>
      <p:sp>
        <p:nvSpPr>
          <p:cNvPr id="3" name="Content Placeholder 2">
            <a:extLst>
              <a:ext uri="{FF2B5EF4-FFF2-40B4-BE49-F238E27FC236}">
                <a16:creationId xmlns:a16="http://schemas.microsoft.com/office/drawing/2014/main" id="{67688732-D6A8-7056-D7C0-91E671A76BB8}"/>
              </a:ext>
            </a:extLst>
          </p:cNvPr>
          <p:cNvSpPr>
            <a:spLocks noGrp="1"/>
          </p:cNvSpPr>
          <p:nvPr>
            <p:ph idx="1"/>
          </p:nvPr>
        </p:nvSpPr>
        <p:spPr>
          <a:xfrm>
            <a:off x="4810259" y="649480"/>
            <a:ext cx="6555347" cy="5546047"/>
          </a:xfrm>
        </p:spPr>
        <p:txBody>
          <a:bodyPr anchor="ctr">
            <a:normAutofit/>
          </a:bodyPr>
          <a:lstStyle/>
          <a:p>
            <a:pPr marL="0" indent="0">
              <a:buNone/>
            </a:pPr>
            <a:r>
              <a:rPr lang="en-US" sz="2400">
                <a:latin typeface="Arial" panose="020B0604020202020204" pitchFamily="34" charset="0"/>
                <a:cs typeface="Arial" panose="020B0604020202020204" pitchFamily="34" charset="0"/>
              </a:rPr>
              <a:t>1. </a:t>
            </a:r>
            <a:r>
              <a:rPr lang="en-US" sz="2400" err="1">
                <a:latin typeface="Arial" panose="020B0604020202020204" pitchFamily="34" charset="0"/>
                <a:cs typeface="Arial" panose="020B0604020202020204" pitchFamily="34" charset="0"/>
              </a:rPr>
              <a:t>Dịch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tễ</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2. </a:t>
            </a:r>
            <a:r>
              <a:rPr lang="en-US" sz="2400" err="1">
                <a:latin typeface="Arial" panose="020B0604020202020204" pitchFamily="34" charset="0"/>
                <a:cs typeface="Arial" panose="020B0604020202020204" pitchFamily="34" charset="0"/>
              </a:rPr>
              <a:t>Yếu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tố</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nguy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cơ</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3. </a:t>
            </a:r>
            <a:r>
              <a:rPr lang="en-US" sz="2400" err="1">
                <a:latin typeface="Arial" panose="020B0604020202020204" pitchFamily="34" charset="0"/>
                <a:cs typeface="Arial" panose="020B0604020202020204" pitchFamily="34" charset="0"/>
              </a:rPr>
              <a:t>Giải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phẫu</a:t>
            </a:r>
            <a:r>
              <a:rPr lang="en-US" sz="2400">
                <a:latin typeface="Arial" panose="020B0604020202020204" pitchFamily="34" charset="0"/>
                <a:cs typeface="Arial" panose="020B0604020202020204" pitchFamily="34" charset="0"/>
              </a:rPr>
              <a:t> </a:t>
            </a:r>
          </a:p>
          <a:p>
            <a:pPr marL="0" indent="0">
              <a:buNone/>
            </a:pPr>
            <a:r>
              <a:rPr lang="en-US" sz="2400">
                <a:latin typeface="Arial" panose="020B0604020202020204" pitchFamily="34" charset="0"/>
                <a:cs typeface="Arial" panose="020B0604020202020204" pitchFamily="34" charset="0"/>
              </a:rPr>
              <a:t>4. </a:t>
            </a:r>
            <a:r>
              <a:rPr lang="en-US" sz="2400" err="1">
                <a:latin typeface="Arial" panose="020B0604020202020204" pitchFamily="34" charset="0"/>
                <a:cs typeface="Arial" panose="020B0604020202020204" pitchFamily="34" charset="0"/>
              </a:rPr>
              <a:t>Giải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phẫu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bệnh</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5. Lâm </a:t>
            </a:r>
            <a:r>
              <a:rPr lang="en-US" sz="2400" err="1">
                <a:latin typeface="Arial" panose="020B0604020202020204" pitchFamily="34" charset="0"/>
                <a:cs typeface="Arial" panose="020B0604020202020204" pitchFamily="34" charset="0"/>
              </a:rPr>
              <a:t>sàng</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6. </a:t>
            </a:r>
            <a:r>
              <a:rPr lang="en-US" sz="2400" err="1">
                <a:latin typeface="Arial" panose="020B0604020202020204" pitchFamily="34" charset="0"/>
                <a:cs typeface="Arial" panose="020B0604020202020204" pitchFamily="34" charset="0"/>
              </a:rPr>
              <a:t>Cận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lâm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sàng</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7. </a:t>
            </a:r>
            <a:r>
              <a:rPr lang="en-US" sz="2400" err="1">
                <a:latin typeface="Arial" panose="020B0604020202020204" pitchFamily="34" charset="0"/>
                <a:cs typeface="Arial" panose="020B0604020202020204" pitchFamily="34" charset="0"/>
              </a:rPr>
              <a:t>Điều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8. </a:t>
            </a:r>
            <a:r>
              <a:rPr lang="en-US" sz="2400" err="1">
                <a:latin typeface="Arial" panose="020B0604020202020204" pitchFamily="34" charset="0"/>
                <a:cs typeface="Arial" panose="020B0604020202020204" pitchFamily="34" charset="0"/>
              </a:rPr>
              <a:t>Tiên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lượng</a:t>
            </a:r>
            <a:endParaRPr lang="en-US" sz="2400">
              <a:latin typeface="Arial" panose="020B0604020202020204" pitchFamily="34" charset="0"/>
              <a:cs typeface="Arial" panose="020B0604020202020204" pitchFamily="34" charset="0"/>
            </a:endParaRPr>
          </a:p>
          <a:p>
            <a:pPr marL="0" indent="0">
              <a:buNone/>
            </a:pPr>
            <a:r>
              <a:rPr lang="en-US" sz="2400">
                <a:latin typeface="Arial" panose="020B0604020202020204" pitchFamily="34" charset="0"/>
                <a:cs typeface="Arial" panose="020B0604020202020204" pitchFamily="34" charset="0"/>
              </a:rPr>
              <a:t>9. </a:t>
            </a:r>
            <a:r>
              <a:rPr lang="en-US" sz="2400" err="1">
                <a:latin typeface="Arial" panose="020B0604020202020204" pitchFamily="34" charset="0"/>
                <a:cs typeface="Arial" panose="020B0604020202020204" pitchFamily="34" charset="0"/>
              </a:rPr>
              <a:t>Tầm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soát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ung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thư</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tràng</a:t>
            </a:r>
            <a:endParaRPr lang="en-US" sz="240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849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63" name="Freeform: Shape 16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65" name="Freeform: Shape 16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a:extLst>
              <a:ext uri="{FF2B5EF4-FFF2-40B4-BE49-F238E27FC236}">
                <a16:creationId xmlns:a16="http://schemas.microsoft.com/office/drawing/2014/main" id="{B0A33948-9304-CE99-CECB-FDDD2EB6338E}"/>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b="1" err="1"/>
              <a:t>Triệu</a:t>
            </a:r>
            <a:r>
              <a:rPr lang="en-US" sz="6400" b="1"/>
              <a:t> </a:t>
            </a:r>
            <a:r>
              <a:rPr lang="en-US" sz="6400" b="1" err="1"/>
              <a:t>chứng</a:t>
            </a:r>
            <a:r>
              <a:rPr lang="en-US" sz="6400" b="1"/>
              <a:t> </a:t>
            </a:r>
            <a:r>
              <a:rPr lang="en-US" sz="6400" b="1" err="1"/>
              <a:t>lâm</a:t>
            </a:r>
            <a:r>
              <a:rPr lang="en-US" sz="6400" b="1"/>
              <a:t> </a:t>
            </a:r>
            <a:r>
              <a:rPr lang="en-US" sz="6400" b="1" err="1"/>
              <a:t>sàng</a:t>
            </a:r>
            <a:endParaRPr lang="en-US" sz="6400" b="1" kern="1200">
              <a:solidFill>
                <a:schemeClr val="tx1"/>
              </a:solidFill>
              <a:latin typeface="+mj-lt"/>
              <a:ea typeface="+mj-ea"/>
              <a:cs typeface="+mj-cs"/>
            </a:endParaRPr>
          </a:p>
        </p:txBody>
      </p:sp>
      <p:pic>
        <p:nvPicPr>
          <p:cNvPr id="7" name="Hình ảnh 7" descr="Diagram&#10;&#10;Description automatically generated">
            <a:extLst>
              <a:ext uri="{FF2B5EF4-FFF2-40B4-BE49-F238E27FC236}">
                <a16:creationId xmlns:a16="http://schemas.microsoft.com/office/drawing/2014/main" id="{6185F751-8A18-6032-5FD5-C1B67EA2DCB2}"/>
              </a:ext>
            </a:extLst>
          </p:cNvPr>
          <p:cNvPicPr>
            <a:picLocks noGrp="1" noChangeAspect="1"/>
          </p:cNvPicPr>
          <p:nvPr>
            <p:ph idx="1"/>
          </p:nvPr>
        </p:nvPicPr>
        <p:blipFill>
          <a:blip r:embed="rId2"/>
          <a:stretch>
            <a:fillRect/>
          </a:stretch>
        </p:blipFill>
        <p:spPr>
          <a:xfrm>
            <a:off x="6393471" y="643469"/>
            <a:ext cx="3676900" cy="5571062"/>
          </a:xfrm>
          <a:prstGeom prst="rect">
            <a:avLst/>
          </a:prstGeom>
        </p:spPr>
      </p:pic>
    </p:spTree>
    <p:extLst>
      <p:ext uri="{BB962C8B-B14F-4D97-AF65-F5344CB8AC3E}">
        <p14:creationId xmlns:p14="http://schemas.microsoft.com/office/powerpoint/2010/main" val="158495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D9F65D0C-93C6-524F-24B0-A15FE941C2BC}"/>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Times New Roman"/>
                <a:cs typeface="Times New Roman"/>
              </a:rPr>
              <a:t>T</a:t>
            </a:r>
            <a:r>
              <a:rPr lang="vi-VN" sz="4000">
                <a:solidFill>
                  <a:srgbClr val="FFFFFF"/>
                </a:solidFill>
                <a:latin typeface="Times New Roman"/>
                <a:cs typeface="Times New Roman"/>
              </a:rPr>
              <a:t>riệu chứng </a:t>
            </a:r>
            <a:r>
              <a:rPr lang="en-US" sz="4000">
                <a:solidFill>
                  <a:srgbClr val="FFFFFF"/>
                </a:solidFill>
                <a:latin typeface="Times New Roman"/>
                <a:cs typeface="Times New Roman"/>
              </a:rPr>
              <a:t>l</a:t>
            </a:r>
            <a:r>
              <a:rPr lang="vi-VN" sz="4000">
                <a:solidFill>
                  <a:srgbClr val="FFFFFF"/>
                </a:solidFill>
                <a:latin typeface="Times New Roman"/>
                <a:cs typeface="Times New Roman"/>
              </a:rPr>
              <a:t>âm sàng</a:t>
            </a:r>
          </a:p>
        </p:txBody>
      </p:sp>
      <p:sp>
        <p:nvSpPr>
          <p:cNvPr id="3" name="Chỗ dành sẵn cho Nội dung 2">
            <a:extLst>
              <a:ext uri="{FF2B5EF4-FFF2-40B4-BE49-F238E27FC236}">
                <a16:creationId xmlns:a16="http://schemas.microsoft.com/office/drawing/2014/main" id="{900A4BA5-5806-08C8-1435-B126DA5B5D4A}"/>
              </a:ext>
            </a:extLst>
          </p:cNvPr>
          <p:cNvSpPr>
            <a:spLocks noGrp="1"/>
          </p:cNvSpPr>
          <p:nvPr>
            <p:ph idx="1"/>
          </p:nvPr>
        </p:nvSpPr>
        <p:spPr>
          <a:xfrm>
            <a:off x="344556" y="2054087"/>
            <a:ext cx="5751442" cy="1809808"/>
          </a:xfrm>
        </p:spPr>
        <p:txBody>
          <a:bodyPr vert="horz" lIns="91440" tIns="45720" rIns="91440" bIns="45720" rtlCol="0" anchor="ctr">
            <a:normAutofit/>
          </a:bodyPr>
          <a:lstStyle/>
          <a:p>
            <a:pPr marL="0" indent="0">
              <a:buNone/>
            </a:pPr>
            <a:r>
              <a:rPr lang="vi-VN" sz="2000" b="1">
                <a:latin typeface="Arial"/>
                <a:cs typeface="Arial"/>
              </a:rPr>
              <a:t>Xuất huyết tiêu hóa dưới: </a:t>
            </a:r>
            <a:r>
              <a:rPr lang="vi-VN" sz="2000">
                <a:latin typeface="Arial"/>
                <a:cs typeface="Arial"/>
              </a:rPr>
              <a:t>thường gặp (chiếm 60%) thường rỉ rả, máu bầm lẫn trong phân, ít khi ồ ạt lượng nhiều</a:t>
            </a:r>
          </a:p>
        </p:txBody>
      </p:sp>
      <p:pic>
        <p:nvPicPr>
          <p:cNvPr id="4" name="Hình ảnh 5" descr="Ảnh có chứa trong nhà, thịt, đã ăn&#10;&#10;Mô tả được tự động tạo">
            <a:extLst>
              <a:ext uri="{FF2B5EF4-FFF2-40B4-BE49-F238E27FC236}">
                <a16:creationId xmlns:a16="http://schemas.microsoft.com/office/drawing/2014/main" id="{D84A3484-2182-545E-1B02-268DBEDDCAC9}"/>
              </a:ext>
            </a:extLst>
          </p:cNvPr>
          <p:cNvPicPr>
            <a:picLocks noChangeAspect="1"/>
          </p:cNvPicPr>
          <p:nvPr/>
        </p:nvPicPr>
        <p:blipFill rotWithShape="1">
          <a:blip r:embed="rId2"/>
          <a:srcRect l="8845" r="13242" b="1"/>
          <a:stretch/>
        </p:blipFill>
        <p:spPr>
          <a:xfrm rot="16200000">
            <a:off x="6876284" y="1552796"/>
            <a:ext cx="4191322" cy="5379435"/>
          </a:xfrm>
          <a:prstGeom prst="rect">
            <a:avLst/>
          </a:prstGeom>
        </p:spPr>
      </p:pic>
    </p:spTree>
    <p:extLst>
      <p:ext uri="{BB962C8B-B14F-4D97-AF65-F5344CB8AC3E}">
        <p14:creationId xmlns:p14="http://schemas.microsoft.com/office/powerpoint/2010/main" val="196015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B441755-5D1B-A55F-136D-38CB492787D4}"/>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Times New Roman"/>
                <a:cs typeface="Times New Roman"/>
              </a:rPr>
              <a:t>T</a:t>
            </a:r>
            <a:r>
              <a:rPr lang="vi-VN" sz="4000">
                <a:solidFill>
                  <a:srgbClr val="FFFFFF"/>
                </a:solidFill>
                <a:latin typeface="Times New Roman"/>
                <a:cs typeface="Times New Roman"/>
              </a:rPr>
              <a:t>riệu chứng </a:t>
            </a:r>
            <a:r>
              <a:rPr lang="en-US" sz="4000">
                <a:solidFill>
                  <a:srgbClr val="FFFFFF"/>
                </a:solidFill>
                <a:latin typeface="Times New Roman"/>
                <a:cs typeface="Times New Roman"/>
              </a:rPr>
              <a:t>l</a:t>
            </a:r>
            <a:r>
              <a:rPr lang="vi-VN" sz="4000">
                <a:solidFill>
                  <a:srgbClr val="FFFFFF"/>
                </a:solidFill>
                <a:latin typeface="Times New Roman"/>
                <a:cs typeface="Times New Roman"/>
              </a:rPr>
              <a:t>âm sàng</a:t>
            </a:r>
            <a:endParaRPr lang="vi-VN" sz="4000">
              <a:solidFill>
                <a:srgbClr val="FFFFFF"/>
              </a:solidFill>
              <a:ea typeface="+mj-lt"/>
              <a:cs typeface="+mj-lt"/>
            </a:endParaRPr>
          </a:p>
        </p:txBody>
      </p:sp>
      <p:sp>
        <p:nvSpPr>
          <p:cNvPr id="3" name="Chỗ dành sẵn cho Nội dung 2">
            <a:extLst>
              <a:ext uri="{FF2B5EF4-FFF2-40B4-BE49-F238E27FC236}">
                <a16:creationId xmlns:a16="http://schemas.microsoft.com/office/drawing/2014/main" id="{FA46630A-30DF-45C7-40C4-37169AA9C671}"/>
              </a:ext>
            </a:extLst>
          </p:cNvPr>
          <p:cNvSpPr>
            <a:spLocks noGrp="1"/>
          </p:cNvSpPr>
          <p:nvPr>
            <p:ph idx="1"/>
          </p:nvPr>
        </p:nvSpPr>
        <p:spPr>
          <a:xfrm>
            <a:off x="974033" y="1774858"/>
            <a:ext cx="9724031" cy="3683358"/>
          </a:xfrm>
        </p:spPr>
        <p:txBody>
          <a:bodyPr vert="horz" lIns="91440" tIns="45720" rIns="91440" bIns="45720" rtlCol="0" anchor="ctr">
            <a:normAutofit/>
          </a:bodyPr>
          <a:lstStyle/>
          <a:p>
            <a:r>
              <a:rPr lang="vi-VN" sz="2000" b="1">
                <a:latin typeface="Arial"/>
                <a:cs typeface="Arial"/>
              </a:rPr>
              <a:t>Thay đổi thói quen đi tiêu hằng ngày </a:t>
            </a:r>
            <a:r>
              <a:rPr lang="vi-VN" sz="2000">
                <a:latin typeface="Arial"/>
                <a:cs typeface="Arial"/>
              </a:rPr>
              <a:t>(43%): xuất hiện khi u phát triển lớn, thường là dạng tiêu chảy</a:t>
            </a:r>
          </a:p>
          <a:p>
            <a:r>
              <a:rPr lang="vi-VN" sz="2000">
                <a:latin typeface="Arial"/>
                <a:cs typeface="Arial"/>
              </a:rPr>
              <a:t>Đi cầu nhiều lần trong ngày, phân nhỏ dẹt, cảm giác tiêu không hết phân</a:t>
            </a:r>
          </a:p>
          <a:p>
            <a:r>
              <a:rPr lang="vi-VN" sz="2000">
                <a:latin typeface="Arial"/>
                <a:cs typeface="Arial"/>
              </a:rPr>
              <a:t>Tiêu són, tiêu dầm dề thường là triệu chứng ung thư đã xâm lấn cơ thắt hậu môn</a:t>
            </a:r>
          </a:p>
          <a:p>
            <a:r>
              <a:rPr lang="vi-VN" sz="2000">
                <a:latin typeface="Arial"/>
                <a:cs typeface="Arial"/>
              </a:rPr>
              <a:t>Cảm giác mót rặn gợi ý u lớn có thể ở giai đoạn II, III xâm lấn vách chậu, xương cùng hoặc các tạng lân cận.</a:t>
            </a:r>
          </a:p>
        </p:txBody>
      </p:sp>
    </p:spTree>
    <p:extLst>
      <p:ext uri="{BB962C8B-B14F-4D97-AF65-F5344CB8AC3E}">
        <p14:creationId xmlns:p14="http://schemas.microsoft.com/office/powerpoint/2010/main" val="2116429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2FFA261D-D76E-F87B-32AA-FBB96D6782BD}"/>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Times New Roman"/>
                <a:cs typeface="Times New Roman"/>
              </a:rPr>
              <a:t>T</a:t>
            </a:r>
            <a:r>
              <a:rPr lang="vi-VN" sz="4000">
                <a:solidFill>
                  <a:srgbClr val="FFFFFF"/>
                </a:solidFill>
                <a:latin typeface="Times New Roman"/>
                <a:cs typeface="Times New Roman"/>
              </a:rPr>
              <a:t>riệu chứng </a:t>
            </a:r>
            <a:r>
              <a:rPr lang="en-US" sz="4000">
                <a:solidFill>
                  <a:srgbClr val="FFFFFF"/>
                </a:solidFill>
                <a:latin typeface="Times New Roman"/>
                <a:cs typeface="Times New Roman"/>
              </a:rPr>
              <a:t>l</a:t>
            </a:r>
            <a:r>
              <a:rPr lang="vi-VN" sz="4000">
                <a:solidFill>
                  <a:srgbClr val="FFFFFF"/>
                </a:solidFill>
                <a:latin typeface="Times New Roman"/>
                <a:cs typeface="Times New Roman"/>
              </a:rPr>
              <a:t>âm sàng</a:t>
            </a:r>
          </a:p>
        </p:txBody>
      </p:sp>
      <p:sp>
        <p:nvSpPr>
          <p:cNvPr id="3" name="Chỗ dành sẵn cho Nội dung 2">
            <a:extLst>
              <a:ext uri="{FF2B5EF4-FFF2-40B4-BE49-F238E27FC236}">
                <a16:creationId xmlns:a16="http://schemas.microsoft.com/office/drawing/2014/main" id="{224F68BF-3CCC-65E4-6474-9AD9B47C8349}"/>
              </a:ext>
            </a:extLst>
          </p:cNvPr>
          <p:cNvSpPr>
            <a:spLocks noGrp="1"/>
          </p:cNvSpPr>
          <p:nvPr>
            <p:ph idx="1"/>
          </p:nvPr>
        </p:nvSpPr>
        <p:spPr>
          <a:xfrm>
            <a:off x="1371599" y="2059149"/>
            <a:ext cx="9724031" cy="2739701"/>
          </a:xfrm>
        </p:spPr>
        <p:txBody>
          <a:bodyPr vert="horz" lIns="91440" tIns="45720" rIns="91440" bIns="45720" rtlCol="0" anchor="ctr">
            <a:normAutofit/>
          </a:bodyPr>
          <a:lstStyle/>
          <a:p>
            <a:pPr marL="0" indent="0">
              <a:buNone/>
            </a:pPr>
            <a:r>
              <a:rPr lang="vi-VN" sz="2000" b="1">
                <a:latin typeface="Arial"/>
                <a:cs typeface="Arial"/>
              </a:rPr>
              <a:t>Triệu chứng toàn thân</a:t>
            </a:r>
            <a:endParaRPr lang="en-US" sz="2000" b="1">
              <a:latin typeface="Arial"/>
              <a:cs typeface="Arial"/>
            </a:endParaRPr>
          </a:p>
          <a:p>
            <a:pPr lvl="1"/>
            <a:r>
              <a:rPr lang="vi-VN" sz="2000">
                <a:latin typeface="Arial"/>
                <a:cs typeface="Arial"/>
              </a:rPr>
              <a:t>Thiếu máu thiếu sắt</a:t>
            </a:r>
            <a:endParaRPr lang="en-US" sz="2000">
              <a:latin typeface="Arial"/>
              <a:cs typeface="Arial"/>
            </a:endParaRPr>
          </a:p>
          <a:p>
            <a:pPr lvl="1"/>
            <a:r>
              <a:rPr lang="vi-VN" sz="2000">
                <a:latin typeface="Arial"/>
                <a:cs typeface="Arial"/>
              </a:rPr>
              <a:t>Chán ăn, sụt cân</a:t>
            </a:r>
            <a:endParaRPr lang="vi-VN" sz="2000">
              <a:latin typeface="Arial"/>
              <a:cs typeface="Arial" panose="020B0604020202020204" pitchFamily="34" charset="0"/>
            </a:endParaRPr>
          </a:p>
        </p:txBody>
      </p:sp>
    </p:spTree>
    <p:extLst>
      <p:ext uri="{BB962C8B-B14F-4D97-AF65-F5344CB8AC3E}">
        <p14:creationId xmlns:p14="http://schemas.microsoft.com/office/powerpoint/2010/main" val="4029337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0C1EFC8-E991-0B0C-5F2C-80924F8A649E}"/>
              </a:ext>
            </a:extLst>
          </p:cNvPr>
          <p:cNvSpPr>
            <a:spLocks noGrp="1"/>
          </p:cNvSpPr>
          <p:nvPr>
            <p:ph type="title"/>
          </p:nvPr>
        </p:nvSpPr>
        <p:spPr>
          <a:xfrm>
            <a:off x="1377697" y="278535"/>
            <a:ext cx="9895951" cy="1033669"/>
          </a:xfrm>
        </p:spPr>
        <p:txBody>
          <a:bodyPr>
            <a:normAutofit/>
          </a:bodyPr>
          <a:lstStyle/>
          <a:p>
            <a:r>
              <a:rPr lang="en-US" sz="4000">
                <a:solidFill>
                  <a:srgbClr val="FFFFFF"/>
                </a:solidFill>
                <a:latin typeface="Times New Roman"/>
                <a:cs typeface="Times New Roman"/>
              </a:rPr>
              <a:t>T</a:t>
            </a:r>
            <a:r>
              <a:rPr lang="vi-VN" sz="4000">
                <a:solidFill>
                  <a:srgbClr val="FFFFFF"/>
                </a:solidFill>
                <a:latin typeface="Times New Roman"/>
                <a:cs typeface="Times New Roman"/>
              </a:rPr>
              <a:t>riệu chứng </a:t>
            </a:r>
            <a:r>
              <a:rPr lang="en-US" sz="4000">
                <a:solidFill>
                  <a:srgbClr val="FFFFFF"/>
                </a:solidFill>
                <a:latin typeface="Times New Roman"/>
                <a:cs typeface="Times New Roman"/>
              </a:rPr>
              <a:t>l</a:t>
            </a:r>
            <a:r>
              <a:rPr lang="vi-VN" sz="4000">
                <a:solidFill>
                  <a:srgbClr val="FFFFFF"/>
                </a:solidFill>
                <a:latin typeface="Times New Roman"/>
                <a:cs typeface="Times New Roman"/>
              </a:rPr>
              <a:t>âm sàng</a:t>
            </a:r>
          </a:p>
        </p:txBody>
      </p:sp>
      <p:sp>
        <p:nvSpPr>
          <p:cNvPr id="3" name="Chỗ dành sẵn cho Nội dung 2">
            <a:extLst>
              <a:ext uri="{FF2B5EF4-FFF2-40B4-BE49-F238E27FC236}">
                <a16:creationId xmlns:a16="http://schemas.microsoft.com/office/drawing/2014/main" id="{44258F4D-E039-05F1-25EB-5CF59E25E71A}"/>
              </a:ext>
            </a:extLst>
          </p:cNvPr>
          <p:cNvSpPr>
            <a:spLocks noGrp="1"/>
          </p:cNvSpPr>
          <p:nvPr>
            <p:ph idx="1"/>
          </p:nvPr>
        </p:nvSpPr>
        <p:spPr>
          <a:xfrm>
            <a:off x="1377697" y="1869276"/>
            <a:ext cx="9724031" cy="3683358"/>
          </a:xfrm>
        </p:spPr>
        <p:txBody>
          <a:bodyPr vert="horz" lIns="91440" tIns="45720" rIns="91440" bIns="45720" rtlCol="0" anchor="ctr">
            <a:normAutofit/>
          </a:bodyPr>
          <a:lstStyle/>
          <a:p>
            <a:pPr marL="457200" lvl="1" indent="0">
              <a:spcBef>
                <a:spcPts val="375"/>
              </a:spcBef>
              <a:buNone/>
            </a:pPr>
            <a:r>
              <a:rPr lang="en-US" sz="2000" b="1" err="1">
                <a:latin typeface="Arial" panose="020B0604020202020204" pitchFamily="34" charset="0"/>
                <a:ea typeface="+mn-lt"/>
                <a:cs typeface="Arial" panose="020B0604020202020204" pitchFamily="34" charset="0"/>
              </a:rPr>
              <a:t>Triệu</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chứng</a:t>
            </a:r>
            <a:r>
              <a:rPr lang="en-US" sz="2000" b="1">
                <a:latin typeface="Arial" panose="020B0604020202020204" pitchFamily="34" charset="0"/>
                <a:ea typeface="+mn-lt"/>
                <a:cs typeface="Arial" panose="020B0604020202020204" pitchFamily="34" charset="0"/>
              </a:rPr>
              <a:t> u </a:t>
            </a:r>
            <a:r>
              <a:rPr lang="en-US" sz="2000" b="1" err="1">
                <a:latin typeface="Arial" panose="020B0604020202020204" pitchFamily="34" charset="0"/>
                <a:ea typeface="+mn-lt"/>
                <a:cs typeface="Arial" panose="020B0604020202020204" pitchFamily="34" charset="0"/>
              </a:rPr>
              <a:t>xâm</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lấn</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xung</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quanh</a:t>
            </a:r>
            <a:r>
              <a:rPr lang="en-US" sz="2000" b="1">
                <a:latin typeface="Arial" panose="020B0604020202020204" pitchFamily="34" charset="0"/>
                <a:ea typeface="+mn-lt"/>
                <a:cs typeface="Arial" panose="020B0604020202020204" pitchFamily="34" charset="0"/>
              </a:rPr>
              <a:t>: </a:t>
            </a:r>
          </a:p>
          <a:p>
            <a:pPr marL="800100" indent="-342900">
              <a:spcBef>
                <a:spcPts val="750"/>
              </a:spcBef>
            </a:pPr>
            <a:r>
              <a:rPr lang="en-US" sz="2000" err="1">
                <a:latin typeface="Arial" panose="020B0604020202020204" pitchFamily="34" charset="0"/>
                <a:ea typeface="+mn-lt"/>
                <a:cs typeface="Arial" panose="020B0604020202020204" pitchFamily="34" charset="0"/>
              </a:rPr>
              <a:t>Âm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đạo</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tử</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cung</a:t>
            </a:r>
            <a:r>
              <a:rPr lang="en-US" sz="2000">
                <a:latin typeface="Arial" panose="020B0604020202020204" pitchFamily="34" charset="0"/>
                <a:ea typeface="+mn-lt"/>
                <a:cs typeface="Arial" panose="020B0604020202020204" pitchFamily="34" charset="0"/>
              </a:rPr>
              <a:t> : </a:t>
            </a:r>
            <a:r>
              <a:rPr lang="en-US" sz="2000" err="1">
                <a:latin typeface="Arial" panose="020B0604020202020204" pitchFamily="34" charset="0"/>
                <a:ea typeface="+mn-lt"/>
                <a:cs typeface="Arial" panose="020B0604020202020204" pitchFamily="34" charset="0"/>
              </a:rPr>
              <a:t>rò</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trực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tràng-âm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đạo</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gây</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chảy</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dịch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phân</a:t>
            </a:r>
            <a:r>
              <a:rPr lang="en-US" sz="2000">
                <a:latin typeface="Arial" panose="020B0604020202020204" pitchFamily="34" charset="0"/>
                <a:ea typeface="+mn-lt"/>
                <a:cs typeface="Arial" panose="020B0604020202020204" pitchFamily="34" charset="0"/>
              </a:rPr>
              <a:t> ở </a:t>
            </a:r>
            <a:r>
              <a:rPr lang="en-US" sz="2000" err="1">
                <a:latin typeface="Arial" panose="020B0604020202020204" pitchFamily="34" charset="0"/>
                <a:ea typeface="+mn-lt"/>
                <a:cs typeface="Arial" panose="020B0604020202020204" pitchFamily="34" charset="0"/>
              </a:rPr>
              <a:t>âm</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đạo</a:t>
            </a:r>
            <a:r>
              <a:rPr lang="en-US" sz="2000">
                <a:latin typeface="Arial" panose="020B0604020202020204" pitchFamily="34" charset="0"/>
                <a:ea typeface="+mn-lt"/>
                <a:cs typeface="Arial" panose="020B0604020202020204" pitchFamily="34" charset="0"/>
              </a:rPr>
              <a:t> </a:t>
            </a:r>
          </a:p>
          <a:p>
            <a:pPr marL="800100" indent="-342900">
              <a:spcBef>
                <a:spcPts val="750"/>
              </a:spcBef>
            </a:pPr>
            <a:r>
              <a:rPr lang="en-US" sz="2000" err="1">
                <a:latin typeface="Arial" panose="020B0604020202020204" pitchFamily="34" charset="0"/>
                <a:ea typeface="+mn-lt"/>
                <a:cs typeface="Arial" panose="020B0604020202020204" pitchFamily="34" charset="0"/>
              </a:rPr>
              <a:t>Tuyến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tiền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liệt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bàng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quang</a:t>
            </a:r>
            <a:r>
              <a:rPr lang="en-US" sz="2000">
                <a:latin typeface="Arial" panose="020B0604020202020204" pitchFamily="34" charset="0"/>
                <a:ea typeface="+mn-lt"/>
                <a:cs typeface="Arial" panose="020B0604020202020204" pitchFamily="34" charset="0"/>
              </a:rPr>
              <a:t> : </a:t>
            </a:r>
            <a:r>
              <a:rPr lang="en-US" sz="2000" err="1">
                <a:latin typeface="Arial" panose="020B0604020202020204" pitchFamily="34" charset="0"/>
                <a:ea typeface="+mn-lt"/>
                <a:cs typeface="Arial" panose="020B0604020202020204" pitchFamily="34" charset="0"/>
              </a:rPr>
              <a:t>rối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loạn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gấp</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lắt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nhắt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gắt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rò</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trực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tràng-bàng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quang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gây</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ra</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phân</a:t>
            </a:r>
            <a:endParaRPr lang="en-US" sz="2000">
              <a:latin typeface="Arial" panose="020B0604020202020204" pitchFamily="34" charset="0"/>
              <a:ea typeface="+mn-lt"/>
              <a:cs typeface="Arial" panose="020B0604020202020204" pitchFamily="34" charset="0"/>
            </a:endParaRPr>
          </a:p>
          <a:p>
            <a:pPr marL="800100" indent="-342900">
              <a:spcBef>
                <a:spcPts val="750"/>
              </a:spcBef>
            </a:pPr>
            <a:r>
              <a:rPr lang="en-US" sz="2000" err="1">
                <a:latin typeface="Arial" panose="020B0604020202020204" pitchFamily="34" charset="0"/>
                <a:ea typeface="+mn-lt"/>
                <a:cs typeface="Arial" panose="020B0604020202020204" pitchFamily="34" charset="0"/>
              </a:rPr>
              <a:t>Cơ</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nâng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hậu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môn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cơ</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thắt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hậu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môn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ỉa</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són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ỉa</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dầm</a:t>
            </a:r>
            <a:endParaRPr lang="en-US" sz="2000">
              <a:latin typeface="Arial" panose="020B0604020202020204" pitchFamily="34" charset="0"/>
              <a:cs typeface="Arial" panose="020B0604020202020204" pitchFamily="34" charset="0"/>
            </a:endParaRPr>
          </a:p>
          <a:p>
            <a:pPr marL="800100" indent="-342900">
              <a:spcBef>
                <a:spcPts val="750"/>
              </a:spcBef>
            </a:pPr>
            <a:r>
              <a:rPr lang="en-US" sz="2000" err="1">
                <a:latin typeface="Arial" panose="020B0604020202020204" pitchFamily="34" charset="0"/>
                <a:ea typeface="+mn-lt"/>
                <a:cs typeface="Arial" panose="020B0604020202020204" pitchFamily="34" charset="0"/>
              </a:rPr>
              <a:t>Thần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kinh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đau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vùng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chậu</a:t>
            </a:r>
            <a:endParaRPr lang="en-US" sz="2000">
              <a:latin typeface="Arial" panose="020B0604020202020204" pitchFamily="34" charset="0"/>
              <a:ea typeface="+mn-lt"/>
              <a:cs typeface="Arial" panose="020B0604020202020204" pitchFamily="34" charset="0"/>
            </a:endParaRPr>
          </a:p>
          <a:p>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60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7F76525-3E0D-9A15-18D3-DAF169AD713A}"/>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Times New Roman"/>
                <a:cs typeface="Times New Roman"/>
              </a:rPr>
              <a:t>T</a:t>
            </a:r>
            <a:r>
              <a:rPr lang="vi-VN" sz="4000">
                <a:solidFill>
                  <a:srgbClr val="FFFFFF"/>
                </a:solidFill>
                <a:latin typeface="Times New Roman"/>
                <a:cs typeface="Times New Roman"/>
              </a:rPr>
              <a:t>riệu chứng </a:t>
            </a:r>
            <a:r>
              <a:rPr lang="en-US" sz="4000">
                <a:solidFill>
                  <a:srgbClr val="FFFFFF"/>
                </a:solidFill>
                <a:latin typeface="Times New Roman"/>
                <a:cs typeface="Times New Roman"/>
              </a:rPr>
              <a:t>l</a:t>
            </a:r>
            <a:r>
              <a:rPr lang="vi-VN" sz="4000">
                <a:solidFill>
                  <a:srgbClr val="FFFFFF"/>
                </a:solidFill>
                <a:latin typeface="Times New Roman"/>
                <a:cs typeface="Times New Roman"/>
              </a:rPr>
              <a:t>âm sàng</a:t>
            </a:r>
            <a:endParaRPr lang="vi-VN" sz="4000">
              <a:solidFill>
                <a:srgbClr val="FFFFFF"/>
              </a:solidFill>
              <a:ea typeface="+mj-lt"/>
              <a:cs typeface="+mj-lt"/>
            </a:endParaRPr>
          </a:p>
        </p:txBody>
      </p:sp>
      <p:sp>
        <p:nvSpPr>
          <p:cNvPr id="3" name="Chỗ dành sẵn cho Nội dung 2">
            <a:extLst>
              <a:ext uri="{FF2B5EF4-FFF2-40B4-BE49-F238E27FC236}">
                <a16:creationId xmlns:a16="http://schemas.microsoft.com/office/drawing/2014/main" id="{7C28FDDF-8DDB-3E50-9BDC-9B5D3C478DE8}"/>
              </a:ext>
            </a:extLst>
          </p:cNvPr>
          <p:cNvSpPr>
            <a:spLocks noGrp="1"/>
          </p:cNvSpPr>
          <p:nvPr>
            <p:ph idx="1"/>
          </p:nvPr>
        </p:nvSpPr>
        <p:spPr>
          <a:xfrm>
            <a:off x="1233982" y="1891970"/>
            <a:ext cx="9724031" cy="3683358"/>
          </a:xfrm>
        </p:spPr>
        <p:txBody>
          <a:bodyPr vert="horz" lIns="91440" tIns="45720" rIns="91440" bIns="45720" rtlCol="0" anchor="ctr">
            <a:normAutofit/>
          </a:bodyPr>
          <a:lstStyle/>
          <a:p>
            <a:pPr marL="457200" lvl="1" indent="0">
              <a:spcBef>
                <a:spcPts val="375"/>
              </a:spcBef>
              <a:buNone/>
            </a:pPr>
            <a:r>
              <a:rPr lang="en-US" sz="2000" b="1" err="1">
                <a:latin typeface="Arial" panose="020B0604020202020204" pitchFamily="34" charset="0"/>
                <a:ea typeface="+mn-lt"/>
                <a:cs typeface="Arial" panose="020B0604020202020204" pitchFamily="34" charset="0"/>
              </a:rPr>
              <a:t>Triệu</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chứng</a:t>
            </a:r>
            <a:r>
              <a:rPr lang="en-US" sz="2000" b="1">
                <a:latin typeface="Arial" panose="020B0604020202020204" pitchFamily="34" charset="0"/>
                <a:ea typeface="+mn-lt"/>
                <a:cs typeface="Arial" panose="020B0604020202020204" pitchFamily="34" charset="0"/>
              </a:rPr>
              <a:t> u di </a:t>
            </a:r>
            <a:r>
              <a:rPr lang="en-US" sz="2000" b="1" err="1">
                <a:latin typeface="Arial" panose="020B0604020202020204" pitchFamily="34" charset="0"/>
                <a:ea typeface="+mn-lt"/>
                <a:cs typeface="Arial" panose="020B0604020202020204" pitchFamily="34" charset="0"/>
              </a:rPr>
              <a:t>căn</a:t>
            </a:r>
            <a:r>
              <a:rPr lang="en-US" sz="2000" b="1">
                <a:latin typeface="Arial" panose="020B0604020202020204" pitchFamily="34" charset="0"/>
                <a:ea typeface="+mn-lt"/>
                <a:cs typeface="Arial" panose="020B0604020202020204" pitchFamily="34" charset="0"/>
              </a:rPr>
              <a:t> </a:t>
            </a:r>
            <a:r>
              <a:rPr lang="en-US" sz="2000" b="1" err="1">
                <a:latin typeface="Arial" panose="020B0604020202020204" pitchFamily="34" charset="0"/>
                <a:ea typeface="+mn-lt"/>
                <a:cs typeface="Arial" panose="020B0604020202020204" pitchFamily="34" charset="0"/>
              </a:rPr>
              <a:t>xa</a:t>
            </a:r>
            <a:r>
              <a:rPr lang="en-US" sz="2000" b="1">
                <a:latin typeface="Arial" panose="020B0604020202020204" pitchFamily="34" charset="0"/>
                <a:ea typeface="+mn-lt"/>
                <a:cs typeface="Arial" panose="020B0604020202020204" pitchFamily="34" charset="0"/>
              </a:rPr>
              <a:t>:</a:t>
            </a:r>
          </a:p>
          <a:p>
            <a:pPr>
              <a:spcBef>
                <a:spcPts val="750"/>
              </a:spcBef>
            </a:pPr>
            <a:r>
              <a:rPr lang="en-US" sz="2000" err="1">
                <a:latin typeface="Arial" panose="020B0604020202020204" pitchFamily="34" charset="0"/>
                <a:ea typeface="+mn-lt"/>
                <a:cs typeface="Arial" panose="020B0604020202020204" pitchFamily="34" charset="0"/>
              </a:rPr>
              <a:t>Hạch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ngoại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biên</a:t>
            </a:r>
            <a:r>
              <a:rPr lang="en-US" sz="2000">
                <a:latin typeface="Arial" panose="020B0604020202020204" pitchFamily="34" charset="0"/>
                <a:ea typeface="+mn-lt"/>
                <a:cs typeface="Arial" panose="020B0604020202020204" pitchFamily="34" charset="0"/>
              </a:rPr>
              <a:t> : </a:t>
            </a:r>
            <a:r>
              <a:rPr lang="en-US" sz="2000" err="1">
                <a:latin typeface="Arial" panose="020B0604020202020204" pitchFamily="34" charset="0"/>
                <a:ea typeface="+mn-lt"/>
                <a:cs typeface="Arial" panose="020B0604020202020204" pitchFamily="34" charset="0"/>
              </a:rPr>
              <a:t>hạch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bẹn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hạch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thượng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đòn</a:t>
            </a:r>
            <a:r>
              <a:rPr lang="en-US" sz="2000">
                <a:latin typeface="Arial" panose="020B0604020202020204" pitchFamily="34" charset="0"/>
                <a:ea typeface="+mn-lt"/>
                <a:cs typeface="Arial" panose="020B0604020202020204" pitchFamily="34" charset="0"/>
              </a:rPr>
              <a:t> T (</a:t>
            </a:r>
            <a:r>
              <a:rPr lang="en-US" sz="2000" err="1">
                <a:latin typeface="Arial" panose="020B0604020202020204" pitchFamily="34" charset="0"/>
                <a:ea typeface="+mn-lt"/>
                <a:cs typeface="Arial" panose="020B0604020202020204" pitchFamily="34" charset="0"/>
              </a:rPr>
              <a:t>Troisier</a:t>
            </a:r>
            <a:r>
              <a:rPr lang="en-US" sz="2000">
                <a:latin typeface="Arial" panose="020B0604020202020204" pitchFamily="34" charset="0"/>
                <a:ea typeface="+mn-lt"/>
                <a:cs typeface="Arial" panose="020B0604020202020204" pitchFamily="34" charset="0"/>
              </a:rPr>
              <a:t>)</a:t>
            </a:r>
          </a:p>
          <a:p>
            <a:pPr>
              <a:spcBef>
                <a:spcPts val="750"/>
              </a:spcBef>
            </a:pPr>
            <a:r>
              <a:rPr lang="en-US" sz="2000">
                <a:latin typeface="Arial" panose="020B0604020202020204" pitchFamily="34" charset="0"/>
                <a:ea typeface="+mn-lt"/>
                <a:cs typeface="Arial" panose="020B0604020202020204" pitchFamily="34" charset="0"/>
              </a:rPr>
              <a:t>Gan </a:t>
            </a:r>
            <a:r>
              <a:rPr lang="en-US" sz="2000" err="1">
                <a:latin typeface="Arial" panose="020B0604020202020204" pitchFamily="34" charset="0"/>
                <a:ea typeface="+mn-lt"/>
                <a:cs typeface="Arial" panose="020B0604020202020204" pitchFamily="34" charset="0"/>
              </a:rPr>
              <a:t>và</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phúc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mạc</a:t>
            </a:r>
            <a:r>
              <a:rPr lang="en-US" sz="2000">
                <a:latin typeface="Arial" panose="020B0604020202020204" pitchFamily="34" charset="0"/>
                <a:ea typeface="+mn-lt"/>
                <a:cs typeface="Arial" panose="020B0604020202020204" pitchFamily="34" charset="0"/>
              </a:rPr>
              <a:t> : </a:t>
            </a:r>
            <a:r>
              <a:rPr lang="en-US" sz="2000" err="1">
                <a:latin typeface="Arial" panose="020B0604020202020204" pitchFamily="34" charset="0"/>
                <a:ea typeface="+mn-lt"/>
                <a:cs typeface="Arial" panose="020B0604020202020204" pitchFamily="34" charset="0"/>
              </a:rPr>
              <a:t>báng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bụng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vàng</a:t>
            </a:r>
            <a:r>
              <a:rPr lang="en-US" sz="2000">
                <a:latin typeface="Arial" panose="020B0604020202020204" pitchFamily="34" charset="0"/>
                <a:ea typeface="+mn-lt"/>
                <a:cs typeface="Arial" panose="020B0604020202020204" pitchFamily="34" charset="0"/>
              </a:rPr>
              <a:t> da, </a:t>
            </a:r>
            <a:r>
              <a:rPr lang="en-US" sz="2000" err="1">
                <a:latin typeface="Arial" panose="020B0604020202020204" pitchFamily="34" charset="0"/>
                <a:ea typeface="+mn-lt"/>
                <a:cs typeface="Arial" panose="020B0604020202020204" pitchFamily="34" charset="0"/>
              </a:rPr>
              <a:t>gan</a:t>
            </a:r>
            <a:r>
              <a:rPr lang="en-US" sz="2000">
                <a:latin typeface="Arial" panose="020B0604020202020204" pitchFamily="34" charset="0"/>
                <a:ea typeface="+mn-lt"/>
                <a:cs typeface="Arial" panose="020B0604020202020204" pitchFamily="34" charset="0"/>
              </a:rPr>
              <a:t> to </a:t>
            </a:r>
            <a:r>
              <a:rPr lang="en-US" sz="2000" err="1">
                <a:latin typeface="Arial" panose="020B0604020202020204" pitchFamily="34" charset="0"/>
                <a:ea typeface="+mn-lt"/>
                <a:cs typeface="Arial" panose="020B0604020202020204" pitchFamily="34" charset="0"/>
              </a:rPr>
              <a:t>lổn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nhổn</a:t>
            </a:r>
            <a:endParaRPr lang="en-US" sz="2000">
              <a:latin typeface="Arial" panose="020B0604020202020204" pitchFamily="34" charset="0"/>
              <a:ea typeface="+mn-lt"/>
              <a:cs typeface="Arial" panose="020B0604020202020204" pitchFamily="34" charset="0"/>
            </a:endParaRPr>
          </a:p>
          <a:p>
            <a:pPr>
              <a:spcBef>
                <a:spcPts val="750"/>
              </a:spcBef>
            </a:pPr>
            <a:r>
              <a:rPr lang="en-US" sz="2000" err="1">
                <a:latin typeface="Arial" panose="020B0604020202020204" pitchFamily="34" charset="0"/>
                <a:ea typeface="+mn-lt"/>
                <a:cs typeface="Arial" panose="020B0604020202020204" pitchFamily="34" charset="0"/>
              </a:rPr>
              <a:t>Phổi</a:t>
            </a:r>
            <a:r>
              <a:rPr lang="en-US" sz="2000">
                <a:latin typeface="Arial" panose="020B0604020202020204" pitchFamily="34" charset="0"/>
                <a:ea typeface="+mn-lt"/>
                <a:cs typeface="Arial" panose="020B0604020202020204" pitchFamily="34" charset="0"/>
              </a:rPr>
              <a:t> : ho, </a:t>
            </a:r>
            <a:r>
              <a:rPr lang="en-US" sz="2000" err="1">
                <a:latin typeface="Arial" panose="020B0604020202020204" pitchFamily="34" charset="0"/>
                <a:ea typeface="+mn-lt"/>
                <a:cs typeface="Arial" panose="020B0604020202020204" pitchFamily="34" charset="0"/>
              </a:rPr>
              <a:t>khó</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thở</a:t>
            </a:r>
            <a:endParaRPr lang="en-US" sz="2000">
              <a:latin typeface="Arial" panose="020B0604020202020204" pitchFamily="34" charset="0"/>
              <a:ea typeface="+mn-lt"/>
              <a:cs typeface="Arial" panose="020B0604020202020204" pitchFamily="34" charset="0"/>
            </a:endParaRPr>
          </a:p>
          <a:p>
            <a:pPr>
              <a:spcBef>
                <a:spcPts val="750"/>
              </a:spcBef>
            </a:pPr>
            <a:r>
              <a:rPr lang="en-US" sz="2000" err="1">
                <a:latin typeface="Arial" panose="020B0604020202020204" pitchFamily="34" charset="0"/>
                <a:ea typeface="+mn-lt"/>
                <a:cs typeface="Arial" panose="020B0604020202020204" pitchFamily="34" charset="0"/>
              </a:rPr>
              <a:t>Xương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đau</a:t>
            </a:r>
            <a:r>
              <a:rPr lang="en-US" sz="2000">
                <a:latin typeface="Arial" panose="020B0604020202020204" pitchFamily="34" charset="0"/>
                <a:ea typeface="+mn-lt"/>
                <a:cs typeface="Arial" panose="020B0604020202020204" pitchFamily="34" charset="0"/>
              </a:rPr>
              <a:t> ở </a:t>
            </a:r>
            <a:r>
              <a:rPr lang="en-US" sz="2000" err="1">
                <a:latin typeface="Arial" panose="020B0604020202020204" pitchFamily="34" charset="0"/>
                <a:ea typeface="+mn-lt"/>
                <a:cs typeface="Arial" panose="020B0604020202020204" pitchFamily="34" charset="0"/>
              </a:rPr>
              <a:t>vùng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xương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cùng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và</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cột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sống</a:t>
            </a:r>
            <a:endParaRPr lang="en-US" sz="2000">
              <a:latin typeface="Arial" panose="020B0604020202020204" pitchFamily="34" charset="0"/>
              <a:ea typeface="+mn-lt"/>
              <a:cs typeface="Arial" panose="020B0604020202020204" pitchFamily="34" charset="0"/>
            </a:endParaRPr>
          </a:p>
          <a:p>
            <a:pPr>
              <a:spcBef>
                <a:spcPts val="750"/>
              </a:spcBef>
            </a:pPr>
            <a:r>
              <a:rPr lang="en-US" sz="2000" err="1">
                <a:latin typeface="Arial" panose="020B0604020202020204" pitchFamily="34" charset="0"/>
                <a:ea typeface="+mn-lt"/>
                <a:cs typeface="Arial" panose="020B0604020202020204" pitchFamily="34" charset="0"/>
              </a:rPr>
              <a:t>Não</a:t>
            </a:r>
            <a:r>
              <a:rPr lang="en-US" sz="2000">
                <a:latin typeface="Arial" panose="020B0604020202020204" pitchFamily="34" charset="0"/>
                <a:ea typeface="+mn-lt"/>
                <a:cs typeface="Arial" panose="020B0604020202020204" pitchFamily="34" charset="0"/>
              </a:rPr>
              <a:t> : </a:t>
            </a:r>
            <a:r>
              <a:rPr lang="en-US" sz="2000" err="1">
                <a:latin typeface="Arial" panose="020B0604020202020204" pitchFamily="34" charset="0"/>
                <a:ea typeface="+mn-lt"/>
                <a:cs typeface="Arial" panose="020B0604020202020204" pitchFamily="34" charset="0"/>
              </a:rPr>
              <a:t>đau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đầu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ói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mửa</a:t>
            </a:r>
            <a:endParaRPr lang="en-US" sz="2000">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3556036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85FFE88D-D334-715F-3837-705188560D66}"/>
              </a:ext>
            </a:extLst>
          </p:cNvPr>
          <p:cNvSpPr>
            <a:spLocks noGrp="1"/>
          </p:cNvSpPr>
          <p:nvPr>
            <p:ph type="title"/>
          </p:nvPr>
        </p:nvSpPr>
        <p:spPr>
          <a:xfrm>
            <a:off x="876126" y="142636"/>
            <a:ext cx="5323715" cy="1371267"/>
          </a:xfrm>
        </p:spPr>
        <p:txBody>
          <a:bodyPr anchor="b">
            <a:normAutofit/>
          </a:bodyPr>
          <a:lstStyle/>
          <a:p>
            <a:pPr algn="ctr"/>
            <a:r>
              <a:rPr lang="en-US" sz="4000" b="1">
                <a:latin typeface="Times New Roman (Headings)"/>
                <a:ea typeface="+mj-lt"/>
                <a:cs typeface="Calibri" panose="020F0502020204030204" pitchFamily="34" charset="0"/>
              </a:rPr>
              <a:t>T</a:t>
            </a:r>
            <a:r>
              <a:rPr lang="vi-VN" sz="4000" b="1">
                <a:ea typeface="+mj-lt"/>
                <a:cs typeface="Calibri" panose="020F0502020204030204" pitchFamily="34" charset="0"/>
              </a:rPr>
              <a:t>hăm trực tràng</a:t>
            </a:r>
            <a:endParaRPr lang="vi-VN" sz="4000" b="1">
              <a:cs typeface="Calibri" panose="020F0502020204030204" pitchFamily="34" charset="0"/>
            </a:endParaRPr>
          </a:p>
        </p:txBody>
      </p:sp>
      <p:sp>
        <p:nvSpPr>
          <p:cNvPr id="3" name="Chỗ dành sẵn cho Nội dung 2">
            <a:extLst>
              <a:ext uri="{FF2B5EF4-FFF2-40B4-BE49-F238E27FC236}">
                <a16:creationId xmlns:a16="http://schemas.microsoft.com/office/drawing/2014/main" id="{97FC2AA5-7944-FADD-647A-B581D518E6C6}"/>
              </a:ext>
            </a:extLst>
          </p:cNvPr>
          <p:cNvSpPr>
            <a:spLocks noGrp="1"/>
          </p:cNvSpPr>
          <p:nvPr>
            <p:ph idx="1"/>
          </p:nvPr>
        </p:nvSpPr>
        <p:spPr>
          <a:xfrm>
            <a:off x="785446" y="2368062"/>
            <a:ext cx="5912735" cy="3814031"/>
          </a:xfrm>
        </p:spPr>
        <p:txBody>
          <a:bodyPr vert="horz" lIns="91440" tIns="45720" rIns="91440" bIns="45720" rtlCol="0" anchor="t">
            <a:normAutofit/>
          </a:bodyPr>
          <a:lstStyle/>
          <a:p>
            <a:r>
              <a:rPr lang="vi-VN" sz="2000">
                <a:latin typeface="Arial"/>
                <a:cs typeface="Arial"/>
              </a:rPr>
              <a:t>Giúp chẩn đoán xác định trong trường hợp u nằm thấp</a:t>
            </a:r>
          </a:p>
          <a:p>
            <a:pPr>
              <a:buFont typeface="Wingdings" panose="05000000000000000000" pitchFamily="2" charset="2"/>
              <a:buChar char="q"/>
            </a:pPr>
            <a:r>
              <a:rPr lang="vi-VN" sz="2000" b="1">
                <a:latin typeface="Arial"/>
                <a:cs typeface="Arial"/>
              </a:rPr>
              <a:t>Chú ý</a:t>
            </a:r>
          </a:p>
          <a:p>
            <a:r>
              <a:rPr lang="vi-VN" sz="2000">
                <a:latin typeface="Arial"/>
                <a:cs typeface="Arial"/>
              </a:rPr>
              <a:t>Vị trí u: theo diện chu vi, bờ dưới cách rìa hậu môn, đánh giá bờ trên nếu sờ được</a:t>
            </a:r>
          </a:p>
          <a:p>
            <a:r>
              <a:rPr lang="vi-VN" sz="2000">
                <a:latin typeface="Arial"/>
                <a:cs typeface="Arial"/>
              </a:rPr>
              <a:t>Kích thước u nếu sờ được bờ trên u</a:t>
            </a:r>
          </a:p>
          <a:p>
            <a:r>
              <a:rPr lang="vi-VN" sz="2000">
                <a:latin typeface="Arial"/>
                <a:cs typeface="Arial"/>
              </a:rPr>
              <a:t>U có gây hẹp lòng trực tràng</a:t>
            </a:r>
          </a:p>
          <a:p>
            <a:r>
              <a:rPr lang="vi-VN" sz="2000">
                <a:latin typeface="Arial"/>
                <a:cs typeface="Arial"/>
              </a:rPr>
              <a:t>Mức độ di động: khả năng xâm lấn cơ quan lân cận</a:t>
            </a:r>
          </a:p>
          <a:p>
            <a:r>
              <a:rPr lang="vi-VN" sz="2000">
                <a:latin typeface="Arial"/>
                <a:cs typeface="Arial"/>
              </a:rPr>
              <a:t>Đánh giá cơ thắt</a:t>
            </a: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descr="Ảnh có chứa băng y tế, phụ kiện&#10;&#10;Mô tả được tự động tạo">
            <a:extLst>
              <a:ext uri="{FF2B5EF4-FFF2-40B4-BE49-F238E27FC236}">
                <a16:creationId xmlns:a16="http://schemas.microsoft.com/office/drawing/2014/main" id="{72C746DD-4F41-BDDD-3EAB-490B700CBB47}"/>
              </a:ext>
            </a:extLst>
          </p:cNvPr>
          <p:cNvPicPr>
            <a:picLocks noChangeAspect="1"/>
          </p:cNvPicPr>
          <p:nvPr/>
        </p:nvPicPr>
        <p:blipFill rotWithShape="1">
          <a:blip r:embed="rId2"/>
          <a:srcRect r="2" b="2"/>
          <a:stretch/>
        </p:blipFill>
        <p:spPr>
          <a:xfrm>
            <a:off x="7075967" y="1359681"/>
            <a:ext cx="4170530" cy="4170530"/>
          </a:xfrm>
          <a:prstGeom prst="rect">
            <a:avLst/>
          </a:prstGeom>
        </p:spPr>
      </p:pic>
    </p:spTree>
    <p:extLst>
      <p:ext uri="{BB962C8B-B14F-4D97-AF65-F5344CB8AC3E}">
        <p14:creationId xmlns:p14="http://schemas.microsoft.com/office/powerpoint/2010/main" val="177031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56199D91-36B0-0DC7-3D24-1475706660C3}"/>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Lâm sàng: biến chứng</a:t>
            </a:r>
            <a:endParaRPr lang="vi-VN" sz="4000">
              <a:solidFill>
                <a:srgbClr val="FFFFFF"/>
              </a:solidFill>
            </a:endParaRPr>
          </a:p>
        </p:txBody>
      </p:sp>
      <p:sp>
        <p:nvSpPr>
          <p:cNvPr id="3" name="Chỗ dành sẵn cho Nội dung 2">
            <a:extLst>
              <a:ext uri="{FF2B5EF4-FFF2-40B4-BE49-F238E27FC236}">
                <a16:creationId xmlns:a16="http://schemas.microsoft.com/office/drawing/2014/main" id="{738C6D25-A79D-911A-EAD5-A169C37344F1}"/>
              </a:ext>
            </a:extLst>
          </p:cNvPr>
          <p:cNvSpPr>
            <a:spLocks noGrp="1"/>
          </p:cNvSpPr>
          <p:nvPr>
            <p:ph idx="1"/>
          </p:nvPr>
        </p:nvSpPr>
        <p:spPr>
          <a:xfrm>
            <a:off x="1371599" y="2318197"/>
            <a:ext cx="9724031" cy="3683358"/>
          </a:xfrm>
        </p:spPr>
        <p:txBody>
          <a:bodyPr vert="horz" lIns="91440" tIns="45720" rIns="91440" bIns="45720" rtlCol="0" anchor="ctr">
            <a:normAutofit/>
          </a:bodyPr>
          <a:lstStyle/>
          <a:p>
            <a:pPr lvl="1" indent="-342900">
              <a:spcBef>
                <a:spcPts val="375"/>
              </a:spcBef>
              <a:buFont typeface="Wingdings" panose="05000000000000000000" pitchFamily="2" charset="2"/>
              <a:buChar char="q"/>
            </a:pPr>
            <a:r>
              <a:rPr lang="en-US" sz="2000" b="1">
                <a:latin typeface="Arial" panose="020B0604020202020204" pitchFamily="34" charset="0"/>
                <a:ea typeface="+mn-lt"/>
                <a:cs typeface="Arial" panose="020B0604020202020204" pitchFamily="34" charset="0"/>
              </a:rPr>
              <a:t>Tắc ruột </a:t>
            </a: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Tắc ruột thấp hoặc tắc ruột quai kín </a:t>
            </a: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Đau bụng quặn cơn, bí trung đại </a:t>
            </a:r>
            <a:r>
              <a:rPr lang="en-US">
                <a:latin typeface="Arial" panose="020B0604020202020204" pitchFamily="34" charset="0"/>
                <a:cs typeface="Arial" panose="020B0604020202020204" pitchFamily="34" charset="0"/>
              </a:rPr>
              <a:t>tiện</a:t>
            </a:r>
            <a:r>
              <a:rPr lang="vi-VN">
                <a:latin typeface="Arial" panose="020B0604020202020204" pitchFamily="34" charset="0"/>
                <a:cs typeface="Arial" panose="020B0604020202020204" pitchFamily="34" charset="0"/>
              </a:rPr>
              <a:t>, chướng bụng</a:t>
            </a:r>
            <a:endParaRPr lang="en-US">
              <a:latin typeface="Arial" panose="020B0604020202020204" pitchFamily="34" charset="0"/>
              <a:ea typeface="+mn-lt"/>
              <a:cs typeface="Arial" panose="020B0604020202020204" pitchFamily="34" charset="0"/>
            </a:endParaRPr>
          </a:p>
          <a:p>
            <a:pPr lvl="1" indent="-342900">
              <a:spcBef>
                <a:spcPts val="375"/>
              </a:spcBef>
              <a:buFont typeface="Wingdings" panose="05000000000000000000" pitchFamily="2" charset="2"/>
              <a:buChar char="q"/>
            </a:pPr>
            <a:r>
              <a:rPr lang="en-US" sz="2000">
                <a:latin typeface="Arial" panose="020B0604020202020204" pitchFamily="34" charset="0"/>
                <a:ea typeface="+mn-lt"/>
                <a:cs typeface="Arial" panose="020B0604020202020204" pitchFamily="34" charset="0"/>
              </a:rPr>
              <a:t> </a:t>
            </a:r>
            <a:r>
              <a:rPr lang="en-US" sz="2000" b="1">
                <a:latin typeface="Arial" panose="020B0604020202020204" pitchFamily="34" charset="0"/>
                <a:ea typeface="+mn-lt"/>
                <a:cs typeface="Arial" panose="020B0604020202020204" pitchFamily="34" charset="0"/>
              </a:rPr>
              <a:t>Viêm phúc mạc</a:t>
            </a:r>
            <a:endParaRPr lang="en-US" sz="2000">
              <a:latin typeface="Arial" panose="020B0604020202020204" pitchFamily="34" charset="0"/>
              <a:ea typeface="+mn-lt"/>
              <a:cs typeface="Arial" panose="020B0604020202020204" pitchFamily="34" charset="0"/>
            </a:endParaRP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Do vỡ khối u hoặc vỡ đại tràng trên khối u </a:t>
            </a: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Đau bụng cấp, nhiễm trùng-nhiễm độc, sốc</a:t>
            </a:r>
          </a:p>
          <a:p>
            <a:pPr lvl="1" indent="-342900">
              <a:spcBef>
                <a:spcPts val="375"/>
              </a:spcBef>
              <a:buFont typeface="Wingdings" panose="05000000000000000000" pitchFamily="2" charset="2"/>
              <a:buChar char="q"/>
            </a:pPr>
            <a:r>
              <a:rPr lang="en-US" sz="2000" b="1">
                <a:latin typeface="Arial" panose="020B0604020202020204" pitchFamily="34" charset="0"/>
                <a:ea typeface="+mn-lt"/>
                <a:cs typeface="Arial" panose="020B0604020202020204" pitchFamily="34" charset="0"/>
              </a:rPr>
              <a:t>Rò </a:t>
            </a:r>
            <a:endParaRPr lang="en-US" sz="2000">
              <a:latin typeface="Arial" panose="020B0604020202020204" pitchFamily="34" charset="0"/>
              <a:ea typeface="+mn-lt"/>
              <a:cs typeface="Arial" panose="020B0604020202020204" pitchFamily="34" charset="0"/>
            </a:endParaRP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Rò trực tràng -bàng quang ở nam: tiểu ra phân</a:t>
            </a:r>
          </a:p>
          <a:p>
            <a:pPr lvl="2" indent="-342900">
              <a:spcBef>
                <a:spcPts val="375"/>
              </a:spcBef>
              <a:buFont typeface="Courier New" panose="02070309020205020404" pitchFamily="49" charset="0"/>
              <a:buChar char="o"/>
            </a:pPr>
            <a:r>
              <a:rPr lang="en-US">
                <a:latin typeface="Arial" panose="020B0604020202020204" pitchFamily="34" charset="0"/>
                <a:ea typeface="+mn-lt"/>
                <a:cs typeface="Arial" panose="020B0604020202020204" pitchFamily="34" charset="0"/>
              </a:rPr>
              <a:t>Rò trực tràng-âm đạo ở nữ : dịch phân ở âm đạo </a:t>
            </a:r>
          </a:p>
          <a:p>
            <a:pPr marL="0" indent="0">
              <a:buNone/>
            </a:pPr>
            <a:endParaRPr lang="vi-VN" sz="2000">
              <a:latin typeface="Times New Roman"/>
              <a:cs typeface="Times New Roman"/>
            </a:endParaRPr>
          </a:p>
        </p:txBody>
      </p:sp>
    </p:spTree>
    <p:extLst>
      <p:ext uri="{BB962C8B-B14F-4D97-AF65-F5344CB8AC3E}">
        <p14:creationId xmlns:p14="http://schemas.microsoft.com/office/powerpoint/2010/main" val="897701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8792EE70-5472-AA72-910F-F61426C4696E}"/>
              </a:ext>
            </a:extLst>
          </p:cNvPr>
          <p:cNvSpPr>
            <a:spLocks noGrp="1"/>
          </p:cNvSpPr>
          <p:nvPr>
            <p:ph type="title"/>
          </p:nvPr>
        </p:nvSpPr>
        <p:spPr>
          <a:xfrm>
            <a:off x="586478" y="1683756"/>
            <a:ext cx="3115265" cy="2396359"/>
          </a:xfrm>
        </p:spPr>
        <p:txBody>
          <a:bodyPr anchor="b">
            <a:normAutofit/>
          </a:bodyPr>
          <a:lstStyle/>
          <a:p>
            <a:pPr algn="r"/>
            <a:r>
              <a:rPr lang="vi-VN" sz="4000">
                <a:solidFill>
                  <a:srgbClr val="FFFFFF"/>
                </a:solidFill>
                <a:latin typeface="Times New Roman"/>
                <a:cs typeface="Times New Roman"/>
              </a:rPr>
              <a:t>Cận lâm sàng</a:t>
            </a:r>
            <a:endParaRPr lang="vi-VN" sz="4000">
              <a:solidFill>
                <a:srgbClr val="FFFFFF"/>
              </a:solidFill>
            </a:endParaRPr>
          </a:p>
        </p:txBody>
      </p:sp>
      <p:graphicFrame>
        <p:nvGraphicFramePr>
          <p:cNvPr id="5" name="Chỗ dành sẵn cho Nội dung 2">
            <a:extLst>
              <a:ext uri="{FF2B5EF4-FFF2-40B4-BE49-F238E27FC236}">
                <a16:creationId xmlns:a16="http://schemas.microsoft.com/office/drawing/2014/main" id="{66B7177D-EDB3-4239-84C2-798A4A33C87B}"/>
              </a:ext>
            </a:extLst>
          </p:cNvPr>
          <p:cNvGraphicFramePr>
            <a:graphicFrameLocks noGrp="1"/>
          </p:cNvGraphicFramePr>
          <p:nvPr>
            <p:ph idx="1"/>
            <p:extLst>
              <p:ext uri="{D42A27DB-BD31-4B8C-83A1-F6EECF244321}">
                <p14:modId xmlns:p14="http://schemas.microsoft.com/office/powerpoint/2010/main" val="184067679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798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50BD40-4E83-6431-7414-7BCCAA636A2F}"/>
              </a:ext>
            </a:extLst>
          </p:cNvPr>
          <p:cNvSpPr>
            <a:spLocks noGrp="1"/>
          </p:cNvSpPr>
          <p:nvPr>
            <p:ph type="title"/>
          </p:nvPr>
        </p:nvSpPr>
        <p:spPr>
          <a:xfrm>
            <a:off x="829287" y="272360"/>
            <a:ext cx="10515600" cy="1325563"/>
          </a:xfrm>
        </p:spPr>
        <p:txBody>
          <a:bodyPr/>
          <a:lstStyle/>
          <a:p>
            <a:r>
              <a:rPr lang="vi-VN">
                <a:latin typeface="Times New Roman"/>
                <a:cs typeface="Times New Roman"/>
              </a:rPr>
              <a:t>Cận lâm sàng</a:t>
            </a:r>
          </a:p>
        </p:txBody>
      </p:sp>
      <p:pic>
        <p:nvPicPr>
          <p:cNvPr id="4" name="Hình ảnh 4">
            <a:extLst>
              <a:ext uri="{FF2B5EF4-FFF2-40B4-BE49-F238E27FC236}">
                <a16:creationId xmlns:a16="http://schemas.microsoft.com/office/drawing/2014/main" id="{01F782FF-CF44-5130-1715-905A7C1B29D8}"/>
              </a:ext>
            </a:extLst>
          </p:cNvPr>
          <p:cNvPicPr>
            <a:picLocks noGrp="1" noChangeAspect="1"/>
          </p:cNvPicPr>
          <p:nvPr>
            <p:ph idx="1"/>
          </p:nvPr>
        </p:nvPicPr>
        <p:blipFill>
          <a:blip r:embed="rId2"/>
          <a:stretch>
            <a:fillRect/>
          </a:stretch>
        </p:blipFill>
        <p:spPr>
          <a:xfrm>
            <a:off x="23627" y="1359569"/>
            <a:ext cx="12126920" cy="5100804"/>
          </a:xfrm>
        </p:spPr>
      </p:pic>
    </p:spTree>
    <p:extLst>
      <p:ext uri="{BB962C8B-B14F-4D97-AF65-F5344CB8AC3E}">
        <p14:creationId xmlns:p14="http://schemas.microsoft.com/office/powerpoint/2010/main" val="424941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b="1">
                <a:solidFill>
                  <a:srgbClr val="FFFFFF"/>
                </a:solidFill>
                <a:latin typeface="Calibri" panose="020F0502020204030204" pitchFamily="34" charset="0"/>
                <a:cs typeface="Calibri" panose="020F0502020204030204" pitchFamily="34" charset="0"/>
              </a:rPr>
              <a:t>Dịch tễ</a:t>
            </a:r>
            <a:endParaRPr lang="en-US" b="1">
              <a:solidFill>
                <a:srgbClr val="FFFFFF"/>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39933" y="1885279"/>
            <a:ext cx="10112130" cy="3683358"/>
          </a:xfrm>
        </p:spPr>
        <p:txBody>
          <a:bodyPr anchor="ctr">
            <a:normAutofit/>
          </a:bodyPr>
          <a:lstStyle/>
          <a:p>
            <a:r>
              <a:rPr lang="vi-VN" sz="2000"/>
              <a:t>Tần suất: Ở Việt Nam, ung thư đại trực tràng đứng hàng thứ hai trong các ung thư đường tiêu hóa sau ung thư dạ dày, trong đó tỉ lệ ung thư trực tràng khoảng 30-40%.</a:t>
            </a:r>
          </a:p>
          <a:p>
            <a:r>
              <a:rPr lang="vi-VN" sz="2000"/>
              <a:t>Giới: Nam gặp nhiều hơn nữ (3:2)</a:t>
            </a:r>
          </a:p>
          <a:p>
            <a:r>
              <a:rPr lang="vi-VN" sz="2000"/>
              <a:t>Tuổi: Thường gặp ở độ tuổi 50-70.</a:t>
            </a:r>
            <a:endParaRPr lang="en-US" sz="2000"/>
          </a:p>
        </p:txBody>
      </p:sp>
    </p:spTree>
    <p:extLst>
      <p:ext uri="{BB962C8B-B14F-4D97-AF65-F5344CB8AC3E}">
        <p14:creationId xmlns:p14="http://schemas.microsoft.com/office/powerpoint/2010/main" val="39769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5" name="Rectangle 69">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71">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7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75">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77"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êu đề 1">
            <a:extLst>
              <a:ext uri="{FF2B5EF4-FFF2-40B4-BE49-F238E27FC236}">
                <a16:creationId xmlns:a16="http://schemas.microsoft.com/office/drawing/2014/main" id="{B9EEE26B-68F6-7E22-FA14-5E4BB21853EF}"/>
              </a:ext>
            </a:extLst>
          </p:cNvPr>
          <p:cNvSpPr>
            <a:spLocks noGrp="1"/>
          </p:cNvSpPr>
          <p:nvPr>
            <p:ph type="title"/>
          </p:nvPr>
        </p:nvSpPr>
        <p:spPr>
          <a:xfrm>
            <a:off x="1141965" y="1321743"/>
            <a:ext cx="3787482" cy="4277890"/>
          </a:xfrm>
        </p:spPr>
        <p:txBody>
          <a:bodyPr anchor="ctr">
            <a:normAutofit/>
          </a:bodyPr>
          <a:lstStyle/>
          <a:p>
            <a:r>
              <a:rPr lang="vi-VN" sz="4800">
                <a:solidFill>
                  <a:srgbClr val="FFFFFF"/>
                </a:solidFill>
                <a:latin typeface="Times New Roman"/>
                <a:cs typeface="Times New Roman"/>
              </a:rPr>
              <a:t>Nội soi đại trực tràng + sinh thiết</a:t>
            </a:r>
          </a:p>
        </p:txBody>
      </p:sp>
      <p:grpSp>
        <p:nvGrpSpPr>
          <p:cNvPr id="134" name="Group 118">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20"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hỗ dành sẵn cho Nội dung 2">
            <a:extLst>
              <a:ext uri="{FF2B5EF4-FFF2-40B4-BE49-F238E27FC236}">
                <a16:creationId xmlns:a16="http://schemas.microsoft.com/office/drawing/2014/main" id="{DF914910-FBEF-5898-44EB-D54B14FE9525}"/>
              </a:ext>
            </a:extLst>
          </p:cNvPr>
          <p:cNvSpPr>
            <a:spLocks noGrp="1"/>
          </p:cNvSpPr>
          <p:nvPr>
            <p:ph idx="1"/>
          </p:nvPr>
        </p:nvSpPr>
        <p:spPr>
          <a:xfrm>
            <a:off x="5607970" y="870667"/>
            <a:ext cx="5960725" cy="1488220"/>
          </a:xfrm>
        </p:spPr>
        <p:txBody>
          <a:bodyPr vert="horz" lIns="91440" tIns="45720" rIns="91440" bIns="45720" rtlCol="0" anchor="ctr">
            <a:normAutofit/>
          </a:bodyPr>
          <a:lstStyle/>
          <a:p>
            <a:r>
              <a:rPr lang="vi-VN" sz="2000">
                <a:latin typeface="Arial"/>
                <a:cs typeface="Arial"/>
              </a:rPr>
              <a:t>Là phương tiện khảo sát toàn bộ khung đại tràng đồng thời can thiệp nếu cần</a:t>
            </a:r>
          </a:p>
          <a:p>
            <a:pPr marL="0" indent="0">
              <a:buNone/>
            </a:pPr>
            <a:endParaRPr lang="vi-VN" sz="2000">
              <a:latin typeface="Arial"/>
              <a:cs typeface="Arial"/>
            </a:endParaRPr>
          </a:p>
        </p:txBody>
      </p:sp>
      <p:pic>
        <p:nvPicPr>
          <p:cNvPr id="4" name="Hình ảnh 7" descr="Ảnh có chứa văn bản, thực phẩm&#10;&#10;Mô tả được tự động tạo">
            <a:extLst>
              <a:ext uri="{FF2B5EF4-FFF2-40B4-BE49-F238E27FC236}">
                <a16:creationId xmlns:a16="http://schemas.microsoft.com/office/drawing/2014/main" id="{2795F4C4-E1F6-EF39-54D8-9C310CC9A348}"/>
              </a:ext>
            </a:extLst>
          </p:cNvPr>
          <p:cNvPicPr>
            <a:picLocks noChangeAspect="1"/>
          </p:cNvPicPr>
          <p:nvPr/>
        </p:nvPicPr>
        <p:blipFill rotWithShape="1">
          <a:blip r:embed="rId2"/>
          <a:srcRect l="3279" t="21748" b="1"/>
          <a:stretch/>
        </p:blipFill>
        <p:spPr>
          <a:xfrm>
            <a:off x="6291239" y="2003058"/>
            <a:ext cx="4284922" cy="4457182"/>
          </a:xfrm>
          <a:prstGeom prst="rect">
            <a:avLst/>
          </a:prstGeom>
        </p:spPr>
      </p:pic>
    </p:spTree>
    <p:extLst>
      <p:ext uri="{BB962C8B-B14F-4D97-AF65-F5344CB8AC3E}">
        <p14:creationId xmlns:p14="http://schemas.microsoft.com/office/powerpoint/2010/main" val="3562055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5" name="Rectangle 154">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62"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êu đề 1">
            <a:extLst>
              <a:ext uri="{FF2B5EF4-FFF2-40B4-BE49-F238E27FC236}">
                <a16:creationId xmlns:a16="http://schemas.microsoft.com/office/drawing/2014/main" id="{24C32279-41A7-8C94-807E-F133CC0FAE5C}"/>
              </a:ext>
            </a:extLst>
          </p:cNvPr>
          <p:cNvSpPr>
            <a:spLocks noGrp="1"/>
          </p:cNvSpPr>
          <p:nvPr>
            <p:ph type="title"/>
          </p:nvPr>
        </p:nvSpPr>
        <p:spPr>
          <a:xfrm>
            <a:off x="1141965" y="1321743"/>
            <a:ext cx="3787482" cy="4277890"/>
          </a:xfrm>
        </p:spPr>
        <p:txBody>
          <a:bodyPr anchor="ctr">
            <a:normAutofit/>
          </a:bodyPr>
          <a:lstStyle/>
          <a:p>
            <a:r>
              <a:rPr lang="vi-VN" sz="4800">
                <a:solidFill>
                  <a:srgbClr val="FFFFFF"/>
                </a:solidFill>
                <a:latin typeface="Times New Roman"/>
                <a:cs typeface="Times New Roman"/>
              </a:rPr>
              <a:t>Nội soi đại trực tràng + sinh thiết</a:t>
            </a:r>
            <a:endParaRPr lang="vi-VN" sz="4800">
              <a:solidFill>
                <a:srgbClr val="FFFFFF"/>
              </a:solidFill>
              <a:ea typeface="+mj-lt"/>
              <a:cs typeface="+mj-lt"/>
            </a:endParaRPr>
          </a:p>
        </p:txBody>
      </p:sp>
      <p:grpSp>
        <p:nvGrpSpPr>
          <p:cNvPr id="204" name="Group 203">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205"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hỗ dành sẵn cho Nội dung 5">
            <a:extLst>
              <a:ext uri="{FF2B5EF4-FFF2-40B4-BE49-F238E27FC236}">
                <a16:creationId xmlns:a16="http://schemas.microsoft.com/office/drawing/2014/main" id="{D4782268-8269-89D9-5DD7-1D5FF47DE5B6}"/>
              </a:ext>
            </a:extLst>
          </p:cNvPr>
          <p:cNvSpPr>
            <a:spLocks noGrp="1"/>
          </p:cNvSpPr>
          <p:nvPr>
            <p:ph idx="1"/>
          </p:nvPr>
        </p:nvSpPr>
        <p:spPr>
          <a:xfrm>
            <a:off x="5574882" y="1188719"/>
            <a:ext cx="6298535" cy="4804465"/>
          </a:xfrm>
        </p:spPr>
        <p:txBody>
          <a:bodyPr vert="horz" lIns="91440" tIns="45720" rIns="91440" bIns="45720" rtlCol="0" anchor="ctr">
            <a:normAutofit/>
          </a:bodyPr>
          <a:lstStyle/>
          <a:p>
            <a:r>
              <a:rPr lang="vi-VN" sz="2000">
                <a:cs typeface="Arial"/>
              </a:rPr>
              <a:t>CCĐ </a:t>
            </a:r>
            <a:endParaRPr lang="vi-VN" sz="2000">
              <a:cs typeface="Arial" panose="020B0604020202020204" pitchFamily="34" charset="0"/>
            </a:endParaRPr>
          </a:p>
          <a:p>
            <a:pPr lvl="1"/>
            <a:r>
              <a:rPr lang="vi-VN" sz="2000">
                <a:cs typeface="Arial"/>
              </a:rPr>
              <a:t>Viêm túi thừa đại tràng</a:t>
            </a:r>
          </a:p>
          <a:p>
            <a:pPr lvl="1"/>
            <a:r>
              <a:rPr lang="vi-VN" sz="2000">
                <a:cs typeface="Arial"/>
              </a:rPr>
              <a:t>Viêm đại tràng tối cấp</a:t>
            </a:r>
          </a:p>
          <a:p>
            <a:pPr lvl="1"/>
            <a:r>
              <a:rPr lang="vi-VN" sz="2000">
                <a:cs typeface="Arial"/>
              </a:rPr>
              <a:t>Nghi ngờ thủng trực tràng</a:t>
            </a:r>
          </a:p>
          <a:p>
            <a:r>
              <a:rPr lang="en-US" sz="2000" err="1">
                <a:latin typeface="Arial" panose="020B0604020202020204" pitchFamily="34" charset="0"/>
                <a:ea typeface="+mn-lt"/>
                <a:cs typeface="Arial" panose="020B0604020202020204" pitchFamily="34" charset="0"/>
              </a:rPr>
              <a:t>Trên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thực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tế</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bệnh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nhân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cũng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cần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được</a:t>
            </a:r>
            <a:r>
              <a:rPr lang="en-US" sz="2000">
                <a:latin typeface="Arial" panose="020B0604020202020204" pitchFamily="34" charset="0"/>
                <a:ea typeface="+mn-lt"/>
                <a:cs typeface="Arial" panose="020B0604020202020204" pitchFamily="34" charset="0"/>
              </a:rPr>
              <a:t> soi </a:t>
            </a:r>
            <a:r>
              <a:rPr lang="en-US" sz="2000" err="1">
                <a:latin typeface="Arial" panose="020B0604020202020204" pitchFamily="34" charset="0"/>
                <a:ea typeface="+mn-lt"/>
                <a:cs typeface="Arial" panose="020B0604020202020204" pitchFamily="34" charset="0"/>
              </a:rPr>
              <a:t>toàn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bộ</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khung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đại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tràng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để</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xác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định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có</a:t>
            </a:r>
            <a:r>
              <a:rPr lang="en-US" sz="2000">
                <a:latin typeface="Arial" panose="020B0604020202020204" pitchFamily="34" charset="0"/>
                <a:ea typeface="+mn-lt"/>
                <a:cs typeface="Arial" panose="020B0604020202020204" pitchFamily="34" charset="0"/>
              </a:rPr>
              <a:t> u </a:t>
            </a:r>
            <a:r>
              <a:rPr lang="en-US" sz="2000" err="1">
                <a:latin typeface="Arial" panose="020B0604020202020204" pitchFamily="34" charset="0"/>
                <a:ea typeface="+mn-lt"/>
                <a:cs typeface="Arial" panose="020B0604020202020204" pitchFamily="34" charset="0"/>
              </a:rPr>
              <a:t>đồng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thời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khác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tổn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thương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khác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kèm</a:t>
            </a:r>
            <a:r>
              <a:rPr lang="en-US" sz="2000">
                <a:latin typeface="Arial" panose="020B0604020202020204" pitchFamily="34" charset="0"/>
                <a:ea typeface="+mn-lt"/>
                <a:cs typeface="Arial" panose="020B0604020202020204" pitchFamily="34" charset="0"/>
              </a:rPr>
              <a:t>.</a:t>
            </a:r>
            <a:endParaRPr lang="en-US" sz="2000">
              <a:latin typeface="Arial" panose="020B0604020202020204" pitchFamily="34" charset="0"/>
              <a:cs typeface="Arial" panose="020B0604020202020204" pitchFamily="34" charset="0"/>
            </a:endParaRPr>
          </a:p>
          <a:p>
            <a:endParaRPr lang="vi-VN" sz="2000">
              <a:cs typeface="Arial"/>
            </a:endParaRPr>
          </a:p>
          <a:p>
            <a:pPr lvl="1"/>
            <a:endParaRPr lang="vi-VN" sz="2000">
              <a:cs typeface="Arial"/>
            </a:endParaRPr>
          </a:p>
          <a:p>
            <a:pPr lvl="1"/>
            <a:endParaRPr lang="vi-VN" sz="2000">
              <a:cs typeface="Arial"/>
            </a:endParaRPr>
          </a:p>
        </p:txBody>
      </p:sp>
    </p:spTree>
    <p:extLst>
      <p:ext uri="{BB962C8B-B14F-4D97-AF65-F5344CB8AC3E}">
        <p14:creationId xmlns:p14="http://schemas.microsoft.com/office/powerpoint/2010/main" val="183540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4DD8F46-5434-10E5-6413-9D84E6F19362}"/>
              </a:ext>
            </a:extLst>
          </p:cNvPr>
          <p:cNvSpPr>
            <a:spLocks noGrp="1"/>
          </p:cNvSpPr>
          <p:nvPr>
            <p:ph type="title"/>
          </p:nvPr>
        </p:nvSpPr>
        <p:spPr>
          <a:xfrm>
            <a:off x="6417734" y="13460"/>
            <a:ext cx="5291664" cy="1628775"/>
          </a:xfrm>
        </p:spPr>
        <p:txBody>
          <a:bodyPr anchor="b">
            <a:normAutofit/>
          </a:bodyPr>
          <a:lstStyle/>
          <a:p>
            <a:r>
              <a:rPr lang="vi-VN" sz="3500" b="1">
                <a:latin typeface="Times New Roman"/>
                <a:cs typeface="Times New Roman"/>
              </a:rPr>
              <a:t>CT scan bụng chậu cản quang</a:t>
            </a:r>
          </a:p>
        </p:txBody>
      </p:sp>
      <p:pic>
        <p:nvPicPr>
          <p:cNvPr id="4" name="Hình ảnh 4" descr="Ảnh có chứa văn bản&#10;&#10;Mô tả được tự động tạo">
            <a:extLst>
              <a:ext uri="{FF2B5EF4-FFF2-40B4-BE49-F238E27FC236}">
                <a16:creationId xmlns:a16="http://schemas.microsoft.com/office/drawing/2014/main" id="{395B3409-D6EE-A8A8-BF95-348E94A95BB7}"/>
              </a:ext>
            </a:extLst>
          </p:cNvPr>
          <p:cNvPicPr>
            <a:picLocks noChangeAspect="1"/>
          </p:cNvPicPr>
          <p:nvPr/>
        </p:nvPicPr>
        <p:blipFill rotWithShape="1">
          <a:blip r:embed="rId2"/>
          <a:srcRect l="27437" r="20383" b="-2"/>
          <a:stretch/>
        </p:blipFill>
        <p:spPr>
          <a:xfrm>
            <a:off x="2" y="1588"/>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hỗ dành sẵn cho Nội dung 2">
            <a:extLst>
              <a:ext uri="{FF2B5EF4-FFF2-40B4-BE49-F238E27FC236}">
                <a16:creationId xmlns:a16="http://schemas.microsoft.com/office/drawing/2014/main" id="{4AEC80FA-F5C2-9156-846B-08B2E0B405F4}"/>
              </a:ext>
            </a:extLst>
          </p:cNvPr>
          <p:cNvSpPr>
            <a:spLocks noGrp="1"/>
          </p:cNvSpPr>
          <p:nvPr>
            <p:ph idx="1"/>
          </p:nvPr>
        </p:nvSpPr>
        <p:spPr>
          <a:xfrm>
            <a:off x="6308035" y="1855305"/>
            <a:ext cx="5883963" cy="4512158"/>
          </a:xfrm>
        </p:spPr>
        <p:txBody>
          <a:bodyPr vert="horz" lIns="91440" tIns="45720" rIns="91440" bIns="45720" rtlCol="0">
            <a:normAutofit/>
          </a:bodyPr>
          <a:lstStyle/>
          <a:p>
            <a:pPr>
              <a:lnSpc>
                <a:spcPct val="90000"/>
              </a:lnSpc>
            </a:pPr>
            <a:r>
              <a:rPr lang="vi-VN" sz="2000">
                <a:latin typeface="Arial"/>
                <a:cs typeface="Arial"/>
              </a:rPr>
              <a:t>Mục đích: </a:t>
            </a:r>
            <a:endParaRPr lang="vi-VN" sz="2000">
              <a:latin typeface="Arial" panose="020B0604020202020204" pitchFamily="34" charset="0"/>
              <a:cs typeface="Arial" panose="020B0604020202020204" pitchFamily="34" charset="0"/>
            </a:endParaRPr>
          </a:p>
          <a:p>
            <a:pPr lvl="1">
              <a:lnSpc>
                <a:spcPct val="90000"/>
              </a:lnSpc>
            </a:pPr>
            <a:r>
              <a:rPr lang="vi-VN" sz="2000">
                <a:latin typeface="Arial"/>
                <a:cs typeface="Arial"/>
              </a:rPr>
              <a:t>Khảo sát hình ảnh toàn bộ khung chậu</a:t>
            </a:r>
          </a:p>
          <a:p>
            <a:pPr lvl="1">
              <a:lnSpc>
                <a:spcPct val="90000"/>
              </a:lnSpc>
            </a:pPr>
            <a:r>
              <a:rPr lang="vi-VN" sz="2000">
                <a:latin typeface="Arial"/>
                <a:cs typeface="Arial"/>
              </a:rPr>
              <a:t>Tương quan của khối u với cơ quan lân cận</a:t>
            </a:r>
          </a:p>
          <a:p>
            <a:pPr lvl="1">
              <a:lnSpc>
                <a:spcPct val="90000"/>
              </a:lnSpc>
            </a:pPr>
            <a:r>
              <a:rPr lang="vi-VN" sz="2000">
                <a:latin typeface="Arial"/>
                <a:cs typeface="Arial"/>
              </a:rPr>
              <a:t>Hạch vùng và di căn xa</a:t>
            </a:r>
          </a:p>
          <a:p>
            <a:pPr lvl="1">
              <a:lnSpc>
                <a:spcPct val="90000"/>
              </a:lnSpc>
            </a:pPr>
            <a:r>
              <a:rPr lang="vi-VN" sz="2000">
                <a:latin typeface="Arial"/>
                <a:cs typeface="Arial"/>
              </a:rPr>
              <a:t>Các biến chứng của u (tắc, thủng, rò,…)</a:t>
            </a:r>
          </a:p>
          <a:p>
            <a:pPr>
              <a:lnSpc>
                <a:spcPct val="90000"/>
              </a:lnSpc>
            </a:pPr>
            <a:r>
              <a:rPr lang="vi-VN" sz="2000">
                <a:latin typeface="Arial"/>
                <a:cs typeface="Arial"/>
              </a:rPr>
              <a:t>Nhược điểm</a:t>
            </a:r>
          </a:p>
          <a:p>
            <a:pPr lvl="1">
              <a:lnSpc>
                <a:spcPct val="90000"/>
              </a:lnSpc>
            </a:pPr>
            <a:r>
              <a:rPr lang="vi-VN" sz="2000">
                <a:latin typeface="Arial"/>
                <a:cs typeface="Arial"/>
              </a:rPr>
              <a:t>Thiếu độ phân giải tương phản</a:t>
            </a:r>
          </a:p>
          <a:p>
            <a:pPr lvl="1">
              <a:lnSpc>
                <a:spcPct val="90000"/>
              </a:lnSpc>
            </a:pPr>
            <a:r>
              <a:rPr lang="vi-VN" sz="2000">
                <a:latin typeface="Arial"/>
                <a:cs typeface="Arial"/>
              </a:rPr>
              <a:t>Khả năng đánh giá di căn hạch mạc treo trực tràng kém</a:t>
            </a:r>
          </a:p>
          <a:p>
            <a:pPr lvl="1">
              <a:lnSpc>
                <a:spcPct val="90000"/>
              </a:lnSpc>
            </a:pPr>
            <a:r>
              <a:rPr lang="vi-VN" sz="2000">
                <a:latin typeface="Arial"/>
                <a:cs typeface="Arial"/>
              </a:rPr>
              <a:t>Nguy cơ nhiễm xạ</a:t>
            </a:r>
          </a:p>
          <a:p>
            <a:pPr marL="0" indent="0">
              <a:lnSpc>
                <a:spcPct val="90000"/>
              </a:lnSpc>
              <a:buNone/>
            </a:pPr>
            <a:r>
              <a:rPr lang="vi-VN" sz="2000">
                <a:latin typeface="Arial"/>
                <a:cs typeface="Arial"/>
              </a:rPr>
              <a:t>-&gt; CT cản quang không được khuyến khích là phương tiện duy nhất để khảo sát khối u nguyên phát của BN</a:t>
            </a:r>
          </a:p>
        </p:txBody>
      </p:sp>
      <p:sp>
        <p:nvSpPr>
          <p:cNvPr id="5" name="Hộp Văn bản 4">
            <a:extLst>
              <a:ext uri="{FF2B5EF4-FFF2-40B4-BE49-F238E27FC236}">
                <a16:creationId xmlns:a16="http://schemas.microsoft.com/office/drawing/2014/main" id="{0C32B9CE-BC7B-8827-D7D3-2C6D12D8B8D2}"/>
              </a:ext>
            </a:extLst>
          </p:cNvPr>
          <p:cNvSpPr txBox="1"/>
          <p:nvPr/>
        </p:nvSpPr>
        <p:spPr>
          <a:xfrm>
            <a:off x="7575437" y="6296526"/>
            <a:ext cx="4402667" cy="94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nSpc>
                <a:spcPct val="90000"/>
              </a:lnSpc>
              <a:spcAft>
                <a:spcPts val="600"/>
              </a:spcAft>
              <a:buFont typeface="Arial,Sans-Serif"/>
              <a:buChar char="•"/>
            </a:pPr>
            <a:r>
              <a:rPr lang="en-US">
                <a:ea typeface="+mn-lt"/>
                <a:cs typeface="+mn-lt"/>
                <a:hlinkClick r:id="rId3"/>
              </a:rPr>
              <a:t>https://radiopaedia.org/articles/rectal-cancer</a:t>
            </a:r>
            <a:endParaRPr lang="en-US">
              <a:ea typeface="+mn-lt"/>
              <a:cs typeface="+mn-lt"/>
            </a:endParaRPr>
          </a:p>
          <a:p>
            <a:pPr algn="l"/>
            <a:endParaRPr lang="vi-VN">
              <a:latin typeface="Arial"/>
              <a:cs typeface="Arial"/>
            </a:endParaRPr>
          </a:p>
        </p:txBody>
      </p:sp>
    </p:spTree>
    <p:extLst>
      <p:ext uri="{BB962C8B-B14F-4D97-AF65-F5344CB8AC3E}">
        <p14:creationId xmlns:p14="http://schemas.microsoft.com/office/powerpoint/2010/main" val="99271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13">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15">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7" y="4218906"/>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êu đề 1">
            <a:extLst>
              <a:ext uri="{FF2B5EF4-FFF2-40B4-BE49-F238E27FC236}">
                <a16:creationId xmlns:a16="http://schemas.microsoft.com/office/drawing/2014/main" id="{20642494-00DB-DCF8-C0D5-878C53F402DB}"/>
              </a:ext>
            </a:extLst>
          </p:cNvPr>
          <p:cNvSpPr>
            <a:spLocks noGrp="1"/>
          </p:cNvSpPr>
          <p:nvPr>
            <p:ph type="title"/>
          </p:nvPr>
        </p:nvSpPr>
        <p:spPr>
          <a:xfrm>
            <a:off x="1051560" y="4440602"/>
            <a:ext cx="3538728" cy="1645920"/>
          </a:xfrm>
        </p:spPr>
        <p:txBody>
          <a:bodyPr vert="horz" lIns="91440" tIns="45720" rIns="91440" bIns="45720" rtlCol="0" anchor="ctr">
            <a:normAutofit/>
          </a:bodyPr>
          <a:lstStyle/>
          <a:p>
            <a:pPr algn="l">
              <a:lnSpc>
                <a:spcPct val="90000"/>
              </a:lnSpc>
            </a:pPr>
            <a:r>
              <a:rPr lang="en-US" sz="2800" b="1" kern="1200">
                <a:solidFill>
                  <a:schemeClr val="tx1"/>
                </a:solidFill>
                <a:latin typeface="Times New Roman" panose="02020603050405020304" pitchFamily="18" charset="0"/>
                <a:cs typeface="Times New Roman" panose="02020603050405020304" pitchFamily="18" charset="0"/>
              </a:rPr>
              <a:t>CT scan </a:t>
            </a:r>
            <a:r>
              <a:rPr lang="en-US" sz="2800" b="1" kern="1200" err="1">
                <a:solidFill>
                  <a:schemeClr val="tx1"/>
                </a:solidFill>
                <a:latin typeface="Times New Roman" panose="02020603050405020304" pitchFamily="18" charset="0"/>
                <a:cs typeface="Times New Roman" panose="02020603050405020304" pitchFamily="18" charset="0"/>
              </a:rPr>
              <a:t>bụng</a:t>
            </a:r>
            <a:r>
              <a:rPr lang="en-US" sz="2800" b="1" kern="1200">
                <a:solidFill>
                  <a:schemeClr val="tx1"/>
                </a:solidFill>
                <a:latin typeface="Times New Roman" panose="02020603050405020304" pitchFamily="18" charset="0"/>
                <a:cs typeface="Times New Roman" panose="02020603050405020304" pitchFamily="18" charset="0"/>
              </a:rPr>
              <a:t> </a:t>
            </a:r>
            <a:r>
              <a:rPr lang="en-US" sz="2800" b="1" kern="1200" err="1">
                <a:solidFill>
                  <a:schemeClr val="tx1"/>
                </a:solidFill>
                <a:latin typeface="Times New Roman" panose="02020603050405020304" pitchFamily="18" charset="0"/>
                <a:cs typeface="Times New Roman" panose="02020603050405020304" pitchFamily="18" charset="0"/>
              </a:rPr>
              <a:t>chậu</a:t>
            </a:r>
            <a:r>
              <a:rPr lang="en-US" sz="2800" b="1" kern="1200">
                <a:solidFill>
                  <a:schemeClr val="tx1"/>
                </a:solidFill>
                <a:latin typeface="Times New Roman" panose="02020603050405020304" pitchFamily="18" charset="0"/>
                <a:cs typeface="Times New Roman" panose="02020603050405020304" pitchFamily="18" charset="0"/>
              </a:rPr>
              <a:t> </a:t>
            </a:r>
            <a:r>
              <a:rPr lang="en-US" sz="2800" b="1" kern="1200" err="1">
                <a:solidFill>
                  <a:schemeClr val="tx1"/>
                </a:solidFill>
                <a:latin typeface="Times New Roman" panose="02020603050405020304" pitchFamily="18" charset="0"/>
                <a:cs typeface="Times New Roman" panose="02020603050405020304" pitchFamily="18" charset="0"/>
              </a:rPr>
              <a:t>cản</a:t>
            </a:r>
            <a:r>
              <a:rPr lang="en-US" sz="2800" b="1" kern="1200">
                <a:solidFill>
                  <a:schemeClr val="tx1"/>
                </a:solidFill>
                <a:latin typeface="Times New Roman" panose="02020603050405020304" pitchFamily="18" charset="0"/>
                <a:cs typeface="Times New Roman" panose="02020603050405020304" pitchFamily="18" charset="0"/>
              </a:rPr>
              <a:t> </a:t>
            </a:r>
            <a:r>
              <a:rPr lang="en-US" sz="2800" b="1" kern="1200" err="1">
                <a:solidFill>
                  <a:schemeClr val="tx1"/>
                </a:solidFill>
                <a:latin typeface="Times New Roman" panose="02020603050405020304" pitchFamily="18" charset="0"/>
                <a:cs typeface="Times New Roman" panose="02020603050405020304" pitchFamily="18" charset="0"/>
              </a:rPr>
              <a:t>quang</a:t>
            </a:r>
            <a:endParaRPr lang="en-US" sz="2800" b="1" kern="1200">
              <a:solidFill>
                <a:schemeClr val="tx1"/>
              </a:solidFill>
              <a:latin typeface="Times New Roman" panose="02020603050405020304" pitchFamily="18" charset="0"/>
              <a:cs typeface="Times New Roman" panose="02020603050405020304" pitchFamily="18" charset="0"/>
            </a:endParaRPr>
          </a:p>
        </p:txBody>
      </p:sp>
      <p:pic>
        <p:nvPicPr>
          <p:cNvPr id="9" name="Hình ảnh 9">
            <a:extLst>
              <a:ext uri="{FF2B5EF4-FFF2-40B4-BE49-F238E27FC236}">
                <a16:creationId xmlns:a16="http://schemas.microsoft.com/office/drawing/2014/main" id="{130D07BF-E67F-8B8D-67FB-54D90AD06C49}"/>
              </a:ext>
            </a:extLst>
          </p:cNvPr>
          <p:cNvPicPr>
            <a:picLocks noChangeAspect="1"/>
          </p:cNvPicPr>
          <p:nvPr/>
        </p:nvPicPr>
        <p:blipFill rotWithShape="1">
          <a:blip r:embed="rId2"/>
          <a:srcRect l="8324" r="2" b="2"/>
          <a:stretch/>
        </p:blipFill>
        <p:spPr>
          <a:xfrm>
            <a:off x="6" y="10"/>
            <a:ext cx="4884383" cy="3995918"/>
          </a:xfrm>
          <a:prstGeom prst="rect">
            <a:avLst/>
          </a:prstGeom>
        </p:spPr>
      </p:pic>
      <p:pic>
        <p:nvPicPr>
          <p:cNvPr id="8" name="Hình ảnh 8">
            <a:extLst>
              <a:ext uri="{FF2B5EF4-FFF2-40B4-BE49-F238E27FC236}">
                <a16:creationId xmlns:a16="http://schemas.microsoft.com/office/drawing/2014/main" id="{08C8F4A7-4F34-74AF-9DEF-F0B3D47DFF61}"/>
              </a:ext>
            </a:extLst>
          </p:cNvPr>
          <p:cNvPicPr>
            <a:picLocks noGrp="1" noChangeAspect="1"/>
          </p:cNvPicPr>
          <p:nvPr>
            <p:ph idx="1"/>
          </p:nvPr>
        </p:nvPicPr>
        <p:blipFill rotWithShape="1">
          <a:blip r:embed="rId3"/>
          <a:srcRect t="25139" r="3" b="3"/>
          <a:stretch/>
        </p:blipFill>
        <p:spPr>
          <a:xfrm>
            <a:off x="5074877" y="10"/>
            <a:ext cx="7117119" cy="3995918"/>
          </a:xfrm>
          <a:prstGeom prst="rect">
            <a:avLst/>
          </a:prstGeom>
        </p:spPr>
      </p:pic>
      <p:sp>
        <p:nvSpPr>
          <p:cNvPr id="18" name="Rectangle 17">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Hộp Văn bản 4">
            <a:extLst>
              <a:ext uri="{FF2B5EF4-FFF2-40B4-BE49-F238E27FC236}">
                <a16:creationId xmlns:a16="http://schemas.microsoft.com/office/drawing/2014/main" id="{EA996D24-AFD6-327D-A751-53196D98734D}"/>
              </a:ext>
            </a:extLst>
          </p:cNvPr>
          <p:cNvSpPr txBox="1"/>
          <p:nvPr/>
        </p:nvSpPr>
        <p:spPr>
          <a:xfrm>
            <a:off x="5153168" y="4908496"/>
            <a:ext cx="6738416" cy="13785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500"/>
          </a:p>
          <a:p>
            <a:pPr>
              <a:lnSpc>
                <a:spcPct val="90000"/>
              </a:lnSpc>
              <a:spcAft>
                <a:spcPts val="600"/>
              </a:spcAft>
            </a:pPr>
            <a:r>
              <a:rPr lang="en-US" sz="1500"/>
              <a:t>Schima W, </a:t>
            </a:r>
            <a:r>
              <a:rPr lang="en-US" sz="1500" err="1"/>
              <a:t>Kulinna</a:t>
            </a:r>
            <a:r>
              <a:rPr lang="en-US" sz="1500"/>
              <a:t> C, </a:t>
            </a:r>
            <a:r>
              <a:rPr lang="en-US" sz="1500" err="1"/>
              <a:t>Langenberger</a:t>
            </a:r>
            <a:r>
              <a:rPr lang="en-US" sz="1500"/>
              <a:t> H, Ba-</a:t>
            </a:r>
            <a:r>
              <a:rPr lang="en-US" sz="1500" err="1"/>
              <a:t>Ssalamah</a:t>
            </a:r>
            <a:r>
              <a:rPr lang="en-US" sz="1500"/>
              <a:t> A. Liver metastases of colorectal cancer: US, CT or MR? Cancer Imaging. 2005 Nov 23;5 Spec No A(Spec No A):S149-56. </a:t>
            </a:r>
            <a:r>
              <a:rPr lang="en-US" sz="1500" err="1"/>
              <a:t>doi</a:t>
            </a:r>
            <a:r>
              <a:rPr lang="en-US" sz="1500"/>
              <a:t>: 10.1102/1470-7330.2005.0035. PMID: 16361131; PMCID: PMC1665297.</a:t>
            </a:r>
            <a:endParaRPr lang="en-US">
              <a:cs typeface="Calibri"/>
            </a:endParaRPr>
          </a:p>
          <a:p>
            <a:pPr>
              <a:lnSpc>
                <a:spcPct val="90000"/>
              </a:lnSpc>
              <a:spcAft>
                <a:spcPts val="600"/>
              </a:spcAft>
            </a:pPr>
            <a:r>
              <a:rPr lang="en-US" sz="1500"/>
              <a:t>https://radiopaedia.org/articles/rectal-cancer</a:t>
            </a:r>
            <a:endParaRPr lang="en-US" sz="1500">
              <a:cs typeface="Calibri"/>
            </a:endParaRPr>
          </a:p>
        </p:txBody>
      </p:sp>
      <p:sp>
        <p:nvSpPr>
          <p:cNvPr id="10" name="Hộp Văn bản 9">
            <a:extLst>
              <a:ext uri="{FF2B5EF4-FFF2-40B4-BE49-F238E27FC236}">
                <a16:creationId xmlns:a16="http://schemas.microsoft.com/office/drawing/2014/main" id="{03996637-F0E4-62DE-A91F-EA5F25020A12}"/>
              </a:ext>
            </a:extLst>
          </p:cNvPr>
          <p:cNvSpPr txBox="1"/>
          <p:nvPr/>
        </p:nvSpPr>
        <p:spPr>
          <a:xfrm>
            <a:off x="5151299" y="4531895"/>
            <a:ext cx="69515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Arial"/>
                <a:cs typeface="Arial"/>
              </a:rPr>
              <a:t>Di căn gan là vị trí thường gặp nhất </a:t>
            </a:r>
          </a:p>
          <a:p>
            <a:r>
              <a:rPr lang="vi-VN">
                <a:latin typeface="Arial"/>
                <a:cs typeface="Arial"/>
              </a:rPr>
              <a:t>Độ nhạy 85% độc đặc hiệu 97%</a:t>
            </a:r>
          </a:p>
        </p:txBody>
      </p:sp>
    </p:spTree>
    <p:extLst>
      <p:ext uri="{BB962C8B-B14F-4D97-AF65-F5344CB8AC3E}">
        <p14:creationId xmlns:p14="http://schemas.microsoft.com/office/powerpoint/2010/main" val="216461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00F5102-C244-A5C1-28C9-3EA7889A174D}"/>
              </a:ext>
            </a:extLst>
          </p:cNvPr>
          <p:cNvSpPr>
            <a:spLocks noGrp="1"/>
          </p:cNvSpPr>
          <p:nvPr>
            <p:ph type="title"/>
          </p:nvPr>
        </p:nvSpPr>
        <p:spPr>
          <a:xfrm>
            <a:off x="481012" y="3752850"/>
            <a:ext cx="3290888" cy="2452687"/>
          </a:xfrm>
        </p:spPr>
        <p:txBody>
          <a:bodyPr anchor="ctr">
            <a:normAutofit/>
          </a:bodyPr>
          <a:lstStyle/>
          <a:p>
            <a:r>
              <a:rPr lang="vi-VN" sz="3100" b="1">
                <a:latin typeface="Times New Roman"/>
                <a:cs typeface="Times New Roman"/>
              </a:rPr>
              <a:t>CT scan ngực</a:t>
            </a:r>
            <a:endParaRPr lang="vi-VN" sz="3100" b="1"/>
          </a:p>
        </p:txBody>
      </p:sp>
      <p:pic>
        <p:nvPicPr>
          <p:cNvPr id="5" name="Hình ảnh 5">
            <a:extLst>
              <a:ext uri="{FF2B5EF4-FFF2-40B4-BE49-F238E27FC236}">
                <a16:creationId xmlns:a16="http://schemas.microsoft.com/office/drawing/2014/main" id="{63DAC5D3-FFB7-910F-9FD9-E96D6CC0D91E}"/>
              </a:ext>
            </a:extLst>
          </p:cNvPr>
          <p:cNvPicPr>
            <a:picLocks noChangeAspect="1"/>
          </p:cNvPicPr>
          <p:nvPr/>
        </p:nvPicPr>
        <p:blipFill rotWithShape="1">
          <a:blip r:embed="rId2"/>
          <a:srcRect l="4256" r="8262"/>
          <a:stretch/>
        </p:blipFill>
        <p:spPr>
          <a:xfrm>
            <a:off x="27" y="11"/>
            <a:ext cx="12191973"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hỗ dành sẵn cho Nội dung 2">
            <a:extLst>
              <a:ext uri="{FF2B5EF4-FFF2-40B4-BE49-F238E27FC236}">
                <a16:creationId xmlns:a16="http://schemas.microsoft.com/office/drawing/2014/main" id="{3BC638CF-92E5-3A3D-C005-3147922140D4}"/>
              </a:ext>
            </a:extLst>
          </p:cNvPr>
          <p:cNvSpPr>
            <a:spLocks noGrp="1"/>
          </p:cNvSpPr>
          <p:nvPr>
            <p:ph idx="1"/>
          </p:nvPr>
        </p:nvSpPr>
        <p:spPr>
          <a:xfrm>
            <a:off x="4223981" y="3752851"/>
            <a:ext cx="7485413" cy="2452687"/>
          </a:xfrm>
        </p:spPr>
        <p:txBody>
          <a:bodyPr vert="horz" lIns="91440" tIns="45720" rIns="91440" bIns="45720" rtlCol="0" anchor="ctr">
            <a:normAutofit/>
          </a:bodyPr>
          <a:lstStyle/>
          <a:p>
            <a:r>
              <a:rPr lang="vi-VN" sz="1600">
                <a:latin typeface="Arial"/>
                <a:cs typeface="Arial"/>
              </a:rPr>
              <a:t>Di căn phổi là vị trí thứ hai thường gặp</a:t>
            </a:r>
          </a:p>
          <a:p>
            <a:r>
              <a:rPr lang="vi-VN" sz="1600">
                <a:latin typeface="Arial"/>
                <a:cs typeface="Arial"/>
              </a:rPr>
              <a:t>CT scan ngực nên được thực hiện ở tất cả các bệnh nhân trước khi lên kế hoạch điều trị</a:t>
            </a:r>
          </a:p>
        </p:txBody>
      </p:sp>
      <p:sp>
        <p:nvSpPr>
          <p:cNvPr id="4" name="Hộp Văn bản 3">
            <a:extLst>
              <a:ext uri="{FF2B5EF4-FFF2-40B4-BE49-F238E27FC236}">
                <a16:creationId xmlns:a16="http://schemas.microsoft.com/office/drawing/2014/main" id="{95BE554B-078B-19E9-F365-AC35F81087D1}"/>
              </a:ext>
            </a:extLst>
          </p:cNvPr>
          <p:cNvSpPr txBox="1"/>
          <p:nvPr/>
        </p:nvSpPr>
        <p:spPr>
          <a:xfrm>
            <a:off x="2024802" y="5649443"/>
            <a:ext cx="100201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vi-VN" sz="1000" err="1">
                <a:latin typeface="Arial"/>
                <a:cs typeface="Arial"/>
              </a:rPr>
              <a:t>Kirke</a:t>
            </a:r>
            <a:r>
              <a:rPr lang="vi-VN" sz="1000">
                <a:latin typeface="Arial"/>
                <a:cs typeface="Arial"/>
              </a:rPr>
              <a:t>, </a:t>
            </a:r>
            <a:r>
              <a:rPr lang="vi-VN" sz="1000" err="1">
                <a:latin typeface="Arial"/>
                <a:cs typeface="Arial"/>
              </a:rPr>
              <a:t>Rathy</a:t>
            </a:r>
            <a:r>
              <a:rPr lang="vi-VN" sz="1000">
                <a:latin typeface="Arial"/>
                <a:cs typeface="Arial"/>
              </a:rPr>
              <a:t> MRCS*; </a:t>
            </a:r>
            <a:r>
              <a:rPr lang="vi-VN" sz="1000" err="1">
                <a:latin typeface="Arial"/>
                <a:cs typeface="Arial"/>
              </a:rPr>
              <a:t>Rajesh</a:t>
            </a:r>
            <a:r>
              <a:rPr lang="vi-VN" sz="1000">
                <a:latin typeface="Arial"/>
                <a:cs typeface="Arial"/>
              </a:rPr>
              <a:t>, </a:t>
            </a:r>
            <a:r>
              <a:rPr lang="vi-VN" sz="1000" err="1">
                <a:latin typeface="Arial"/>
                <a:cs typeface="Arial"/>
              </a:rPr>
              <a:t>Arumugam</a:t>
            </a:r>
            <a:r>
              <a:rPr lang="vi-VN" sz="1000">
                <a:latin typeface="Arial"/>
                <a:cs typeface="Arial"/>
              </a:rPr>
              <a:t> MBBS, FRCR*; </a:t>
            </a:r>
            <a:r>
              <a:rPr lang="vi-VN" sz="1000" err="1">
                <a:latin typeface="Arial"/>
                <a:cs typeface="Arial"/>
              </a:rPr>
              <a:t>Verma</a:t>
            </a:r>
            <a:r>
              <a:rPr lang="vi-VN" sz="1000">
                <a:latin typeface="Arial"/>
                <a:cs typeface="Arial"/>
              </a:rPr>
              <a:t>, </a:t>
            </a:r>
            <a:r>
              <a:rPr lang="vi-VN" sz="1000" err="1">
                <a:latin typeface="Arial"/>
                <a:cs typeface="Arial"/>
              </a:rPr>
              <a:t>Ratan</a:t>
            </a:r>
            <a:r>
              <a:rPr lang="vi-VN" sz="1000">
                <a:latin typeface="Arial"/>
                <a:cs typeface="Arial"/>
              </a:rPr>
              <a:t> MRCP, FRCR†; </a:t>
            </a:r>
            <a:r>
              <a:rPr lang="vi-VN" sz="1000" err="1">
                <a:latin typeface="Arial"/>
                <a:cs typeface="Arial"/>
              </a:rPr>
              <a:t>Bankart</a:t>
            </a:r>
            <a:r>
              <a:rPr lang="vi-VN" sz="1000">
                <a:latin typeface="Arial"/>
                <a:cs typeface="Arial"/>
              </a:rPr>
              <a:t>, </a:t>
            </a:r>
            <a:r>
              <a:rPr lang="vi-VN" sz="1000" err="1">
                <a:latin typeface="Arial"/>
                <a:cs typeface="Arial"/>
              </a:rPr>
              <a:t>Michael</a:t>
            </a:r>
            <a:r>
              <a:rPr lang="vi-VN" sz="1000">
                <a:latin typeface="Arial"/>
                <a:cs typeface="Arial"/>
              </a:rPr>
              <a:t> JG BA, </a:t>
            </a:r>
            <a:r>
              <a:rPr lang="vi-VN" sz="1000" err="1">
                <a:latin typeface="Arial"/>
                <a:cs typeface="Arial"/>
              </a:rPr>
              <a:t>MSc</a:t>
            </a:r>
            <a:r>
              <a:rPr lang="vi-VN" sz="1000">
                <a:latin typeface="Arial"/>
                <a:cs typeface="Arial"/>
              </a:rPr>
              <a:t>, </a:t>
            </a:r>
            <a:r>
              <a:rPr lang="vi-VN" sz="1000" err="1">
                <a:latin typeface="Arial"/>
                <a:cs typeface="Arial"/>
              </a:rPr>
              <a:t>PhD</a:t>
            </a:r>
            <a:r>
              <a:rPr lang="vi-VN" sz="1000">
                <a:latin typeface="Arial"/>
                <a:cs typeface="Arial"/>
              </a:rPr>
              <a:t>‡. </a:t>
            </a:r>
            <a:r>
              <a:rPr lang="vi-VN" sz="1000" err="1">
                <a:latin typeface="Arial"/>
                <a:cs typeface="Arial"/>
              </a:rPr>
              <a:t>Rectal</a:t>
            </a:r>
            <a:r>
              <a:rPr lang="vi-VN" sz="1000">
                <a:latin typeface="Arial"/>
                <a:cs typeface="Arial"/>
              </a:rPr>
              <a:t> </a:t>
            </a:r>
            <a:r>
              <a:rPr lang="vi-VN" sz="1000" err="1">
                <a:latin typeface="Arial"/>
                <a:cs typeface="Arial"/>
              </a:rPr>
              <a:t>Cancer</a:t>
            </a:r>
            <a:r>
              <a:rPr lang="vi-VN" sz="1000">
                <a:latin typeface="Arial"/>
                <a:cs typeface="Arial"/>
              </a:rPr>
              <a:t>: </a:t>
            </a:r>
            <a:r>
              <a:rPr lang="vi-VN" sz="1000" err="1">
                <a:latin typeface="Arial"/>
                <a:cs typeface="Arial"/>
              </a:rPr>
              <a:t>Incidence</a:t>
            </a:r>
            <a:r>
              <a:rPr lang="vi-VN" sz="1000">
                <a:latin typeface="Arial"/>
                <a:cs typeface="Arial"/>
              </a:rPr>
              <a:t> </a:t>
            </a:r>
            <a:r>
              <a:rPr lang="vi-VN" sz="1000" err="1">
                <a:latin typeface="Arial"/>
                <a:cs typeface="Arial"/>
              </a:rPr>
              <a:t>of</a:t>
            </a:r>
            <a:r>
              <a:rPr lang="vi-VN" sz="1000">
                <a:latin typeface="Arial"/>
                <a:cs typeface="Arial"/>
              </a:rPr>
              <a:t> </a:t>
            </a:r>
            <a:r>
              <a:rPr lang="vi-VN" sz="1000" err="1">
                <a:latin typeface="Arial"/>
                <a:cs typeface="Arial"/>
              </a:rPr>
              <a:t>Pulmonary</a:t>
            </a:r>
            <a:r>
              <a:rPr lang="vi-VN" sz="1000">
                <a:latin typeface="Arial"/>
                <a:cs typeface="Arial"/>
              </a:rPr>
              <a:t> </a:t>
            </a:r>
            <a:r>
              <a:rPr lang="vi-VN" sz="1000" err="1">
                <a:latin typeface="Arial"/>
                <a:cs typeface="Arial"/>
              </a:rPr>
              <a:t>Metastases</a:t>
            </a:r>
            <a:r>
              <a:rPr lang="vi-VN" sz="1000">
                <a:latin typeface="Arial"/>
                <a:cs typeface="Arial"/>
              </a:rPr>
              <a:t> </a:t>
            </a:r>
            <a:r>
              <a:rPr lang="vi-VN" sz="1000" err="1">
                <a:latin typeface="Arial"/>
                <a:cs typeface="Arial"/>
              </a:rPr>
              <a:t>on</a:t>
            </a:r>
            <a:r>
              <a:rPr lang="vi-VN" sz="1000">
                <a:latin typeface="Arial"/>
                <a:cs typeface="Arial"/>
              </a:rPr>
              <a:t> </a:t>
            </a:r>
            <a:r>
              <a:rPr lang="vi-VN" sz="1000" err="1">
                <a:latin typeface="Arial"/>
                <a:cs typeface="Arial"/>
              </a:rPr>
              <a:t>Thoracic</a:t>
            </a:r>
            <a:r>
              <a:rPr lang="vi-VN" sz="1000">
                <a:latin typeface="Arial"/>
                <a:cs typeface="Arial"/>
              </a:rPr>
              <a:t> CT </a:t>
            </a:r>
            <a:r>
              <a:rPr lang="vi-VN" sz="1000" err="1">
                <a:latin typeface="Arial"/>
                <a:cs typeface="Arial"/>
              </a:rPr>
              <a:t>and</a:t>
            </a:r>
            <a:r>
              <a:rPr lang="vi-VN" sz="1000">
                <a:latin typeface="Arial"/>
                <a:cs typeface="Arial"/>
              </a:rPr>
              <a:t> </a:t>
            </a:r>
            <a:r>
              <a:rPr lang="vi-VN" sz="1000" err="1">
                <a:latin typeface="Arial"/>
                <a:cs typeface="Arial"/>
              </a:rPr>
              <a:t>Correlation</a:t>
            </a:r>
            <a:r>
              <a:rPr lang="vi-VN" sz="1000">
                <a:latin typeface="Arial"/>
                <a:cs typeface="Arial"/>
              </a:rPr>
              <a:t> </a:t>
            </a:r>
            <a:r>
              <a:rPr lang="vi-VN" sz="1000" err="1">
                <a:latin typeface="Arial"/>
                <a:cs typeface="Arial"/>
              </a:rPr>
              <a:t>With</a:t>
            </a:r>
            <a:r>
              <a:rPr lang="vi-VN" sz="1000">
                <a:latin typeface="Arial"/>
                <a:cs typeface="Arial"/>
              </a:rPr>
              <a:t> T </a:t>
            </a:r>
            <a:r>
              <a:rPr lang="vi-VN" sz="1000" err="1">
                <a:latin typeface="Arial"/>
                <a:cs typeface="Arial"/>
              </a:rPr>
              <a:t>Staging</a:t>
            </a:r>
            <a:r>
              <a:rPr lang="vi-VN" sz="1000">
                <a:latin typeface="Arial"/>
                <a:cs typeface="Arial"/>
              </a:rPr>
              <a:t>. </a:t>
            </a:r>
            <a:r>
              <a:rPr lang="vi-VN" sz="1000" err="1">
                <a:latin typeface="Arial"/>
                <a:cs typeface="Arial"/>
              </a:rPr>
              <a:t>Journal</a:t>
            </a:r>
            <a:r>
              <a:rPr lang="vi-VN" sz="1000">
                <a:latin typeface="Arial"/>
                <a:cs typeface="Arial"/>
              </a:rPr>
              <a:t> </a:t>
            </a:r>
            <a:r>
              <a:rPr lang="vi-VN" sz="1000" err="1">
                <a:latin typeface="Arial"/>
                <a:cs typeface="Arial"/>
              </a:rPr>
              <a:t>of</a:t>
            </a:r>
            <a:r>
              <a:rPr lang="vi-VN" sz="1000">
                <a:latin typeface="Arial"/>
                <a:cs typeface="Arial"/>
              </a:rPr>
              <a:t> </a:t>
            </a:r>
            <a:r>
              <a:rPr lang="vi-VN" sz="1000" err="1">
                <a:latin typeface="Arial"/>
                <a:cs typeface="Arial"/>
              </a:rPr>
              <a:t>Computer</a:t>
            </a:r>
            <a:r>
              <a:rPr lang="vi-VN" sz="1000">
                <a:latin typeface="Arial"/>
                <a:cs typeface="Arial"/>
              </a:rPr>
              <a:t> </a:t>
            </a:r>
            <a:r>
              <a:rPr lang="vi-VN" sz="1000" err="1">
                <a:latin typeface="Arial"/>
                <a:cs typeface="Arial"/>
              </a:rPr>
              <a:t>Assisted</a:t>
            </a:r>
            <a:r>
              <a:rPr lang="vi-VN" sz="1000">
                <a:latin typeface="Arial"/>
                <a:cs typeface="Arial"/>
              </a:rPr>
              <a:t> </a:t>
            </a:r>
            <a:r>
              <a:rPr lang="vi-VN" sz="1000" err="1">
                <a:latin typeface="Arial"/>
                <a:cs typeface="Arial"/>
              </a:rPr>
              <a:t>Tomography</a:t>
            </a:r>
            <a:r>
              <a:rPr lang="vi-VN" sz="1000">
                <a:latin typeface="Arial"/>
                <a:cs typeface="Arial"/>
              </a:rPr>
              <a:t>: </a:t>
            </a:r>
            <a:r>
              <a:rPr lang="vi-VN" sz="1000" err="1">
                <a:latin typeface="Arial"/>
                <a:cs typeface="Arial"/>
              </a:rPr>
              <a:t>July</a:t>
            </a:r>
            <a:r>
              <a:rPr lang="vi-VN" sz="1000">
                <a:latin typeface="Arial"/>
                <a:cs typeface="Arial"/>
              </a:rPr>
              <a:t> 2007 - </a:t>
            </a:r>
            <a:r>
              <a:rPr lang="vi-VN" sz="1000" err="1">
                <a:latin typeface="Arial"/>
                <a:cs typeface="Arial"/>
              </a:rPr>
              <a:t>Volume</a:t>
            </a:r>
            <a:r>
              <a:rPr lang="vi-VN" sz="1000">
                <a:latin typeface="Arial"/>
                <a:cs typeface="Arial"/>
              </a:rPr>
              <a:t> 31 - </a:t>
            </a:r>
            <a:r>
              <a:rPr lang="vi-VN" sz="1000" err="1">
                <a:latin typeface="Arial"/>
                <a:cs typeface="Arial"/>
              </a:rPr>
              <a:t>Issue</a:t>
            </a:r>
            <a:r>
              <a:rPr lang="vi-VN" sz="1000">
                <a:latin typeface="Arial"/>
                <a:cs typeface="Arial"/>
              </a:rPr>
              <a:t> 4 - p 569-571</a:t>
            </a:r>
          </a:p>
          <a:p>
            <a:pPr>
              <a:spcAft>
                <a:spcPts val="600"/>
              </a:spcAft>
            </a:pPr>
            <a:r>
              <a:rPr lang="vi-VN" sz="1000">
                <a:latin typeface="Arial"/>
                <a:cs typeface="Arial"/>
              </a:rPr>
              <a:t>doi: 10.1097/rct.0b013e318032e8c9 </a:t>
            </a:r>
          </a:p>
          <a:p>
            <a:pPr>
              <a:spcAft>
                <a:spcPts val="600"/>
              </a:spcAft>
            </a:pPr>
            <a:r>
              <a:rPr lang="vi-VN" sz="1000" err="1">
                <a:latin typeface="Arial"/>
                <a:ea typeface="+mn-lt"/>
                <a:cs typeface="Arial"/>
              </a:rPr>
              <a:t>Shimazaki</a:t>
            </a:r>
            <a:r>
              <a:rPr lang="vi-VN" sz="1000">
                <a:latin typeface="Arial"/>
                <a:ea typeface="+mn-lt"/>
                <a:cs typeface="Arial"/>
              </a:rPr>
              <a:t> J, </a:t>
            </a:r>
            <a:r>
              <a:rPr lang="vi-VN" sz="1000" err="1">
                <a:latin typeface="Arial"/>
                <a:ea typeface="+mn-lt"/>
                <a:cs typeface="Arial"/>
              </a:rPr>
              <a:t>Motohashi</a:t>
            </a:r>
            <a:r>
              <a:rPr lang="vi-VN" sz="1000">
                <a:latin typeface="Arial"/>
                <a:ea typeface="+mn-lt"/>
                <a:cs typeface="Arial"/>
              </a:rPr>
              <a:t> G, </a:t>
            </a:r>
            <a:r>
              <a:rPr lang="vi-VN" sz="1000" err="1">
                <a:latin typeface="Arial"/>
                <a:ea typeface="+mn-lt"/>
                <a:cs typeface="Arial"/>
              </a:rPr>
              <a:t>Nishida</a:t>
            </a:r>
            <a:r>
              <a:rPr lang="vi-VN" sz="1000">
                <a:latin typeface="Arial"/>
                <a:ea typeface="+mn-lt"/>
                <a:cs typeface="Arial"/>
              </a:rPr>
              <a:t> K, </a:t>
            </a:r>
            <a:r>
              <a:rPr lang="vi-VN" sz="1000" err="1">
                <a:latin typeface="Arial"/>
                <a:ea typeface="+mn-lt"/>
                <a:cs typeface="Arial"/>
              </a:rPr>
              <a:t>Tabuchi</a:t>
            </a:r>
            <a:r>
              <a:rPr lang="vi-VN" sz="1000">
                <a:latin typeface="Arial"/>
                <a:ea typeface="+mn-lt"/>
                <a:cs typeface="Arial"/>
              </a:rPr>
              <a:t> T, </a:t>
            </a:r>
            <a:r>
              <a:rPr lang="vi-VN" sz="1000" err="1">
                <a:latin typeface="Arial"/>
                <a:ea typeface="+mn-lt"/>
                <a:cs typeface="Arial"/>
              </a:rPr>
              <a:t>Ubukata</a:t>
            </a:r>
            <a:r>
              <a:rPr lang="vi-VN" sz="1000">
                <a:latin typeface="Arial"/>
                <a:ea typeface="+mn-lt"/>
                <a:cs typeface="Arial"/>
              </a:rPr>
              <a:t> H </a:t>
            </a:r>
            <a:r>
              <a:rPr lang="vi-VN" sz="1000" err="1">
                <a:latin typeface="Arial"/>
                <a:ea typeface="+mn-lt"/>
                <a:cs typeface="Arial"/>
              </a:rPr>
              <a:t>and</a:t>
            </a:r>
            <a:r>
              <a:rPr lang="vi-VN" sz="1000">
                <a:latin typeface="Arial"/>
                <a:ea typeface="+mn-lt"/>
                <a:cs typeface="Arial"/>
              </a:rPr>
              <a:t> </a:t>
            </a:r>
            <a:r>
              <a:rPr lang="vi-VN" sz="1000" err="1">
                <a:latin typeface="Arial"/>
                <a:ea typeface="+mn-lt"/>
                <a:cs typeface="Arial"/>
              </a:rPr>
              <a:t>Tabuchi</a:t>
            </a:r>
            <a:r>
              <a:rPr lang="vi-VN" sz="1000">
                <a:latin typeface="Arial"/>
                <a:ea typeface="+mn-lt"/>
                <a:cs typeface="Arial"/>
              </a:rPr>
              <a:t> T: </a:t>
            </a:r>
            <a:r>
              <a:rPr lang="vi-VN" sz="1000" err="1">
                <a:latin typeface="Arial"/>
                <a:ea typeface="+mn-lt"/>
                <a:cs typeface="Arial"/>
              </a:rPr>
              <a:t>Complete</a:t>
            </a:r>
            <a:r>
              <a:rPr lang="vi-VN" sz="1000">
                <a:latin typeface="Arial"/>
                <a:ea typeface="+mn-lt"/>
                <a:cs typeface="Arial"/>
              </a:rPr>
              <a:t> </a:t>
            </a:r>
            <a:r>
              <a:rPr lang="vi-VN" sz="1000" err="1">
                <a:latin typeface="Arial"/>
                <a:ea typeface="+mn-lt"/>
                <a:cs typeface="Arial"/>
              </a:rPr>
              <a:t>response</a:t>
            </a:r>
            <a:r>
              <a:rPr lang="vi-VN" sz="1000">
                <a:latin typeface="Arial"/>
                <a:ea typeface="+mn-lt"/>
                <a:cs typeface="Arial"/>
              </a:rPr>
              <a:t> </a:t>
            </a:r>
            <a:r>
              <a:rPr lang="vi-VN" sz="1000" err="1">
                <a:latin typeface="Arial"/>
                <a:ea typeface="+mn-lt"/>
                <a:cs typeface="Arial"/>
              </a:rPr>
              <a:t>of</a:t>
            </a:r>
            <a:r>
              <a:rPr lang="vi-VN" sz="1000">
                <a:latin typeface="Arial"/>
                <a:ea typeface="+mn-lt"/>
                <a:cs typeface="Arial"/>
              </a:rPr>
              <a:t> lung </a:t>
            </a:r>
            <a:r>
              <a:rPr lang="vi-VN" sz="1000" err="1">
                <a:latin typeface="Arial"/>
                <a:ea typeface="+mn-lt"/>
                <a:cs typeface="Arial"/>
              </a:rPr>
              <a:t>metastases</a:t>
            </a:r>
            <a:r>
              <a:rPr lang="vi-VN" sz="1000">
                <a:latin typeface="Arial"/>
                <a:ea typeface="+mn-lt"/>
                <a:cs typeface="Arial"/>
              </a:rPr>
              <a:t> </a:t>
            </a:r>
            <a:r>
              <a:rPr lang="vi-VN" sz="1000" err="1">
                <a:latin typeface="Arial"/>
                <a:ea typeface="+mn-lt"/>
                <a:cs typeface="Arial"/>
              </a:rPr>
              <a:t>from</a:t>
            </a:r>
            <a:r>
              <a:rPr lang="vi-VN" sz="1000">
                <a:latin typeface="Arial"/>
                <a:ea typeface="+mn-lt"/>
                <a:cs typeface="Arial"/>
              </a:rPr>
              <a:t> </a:t>
            </a:r>
            <a:r>
              <a:rPr lang="vi-VN" sz="1000" err="1">
                <a:latin typeface="Arial"/>
                <a:ea typeface="+mn-lt"/>
                <a:cs typeface="Arial"/>
              </a:rPr>
              <a:t>rectal</a:t>
            </a:r>
            <a:r>
              <a:rPr lang="vi-VN" sz="1000">
                <a:latin typeface="Arial"/>
                <a:ea typeface="+mn-lt"/>
                <a:cs typeface="Arial"/>
              </a:rPr>
              <a:t> </a:t>
            </a:r>
            <a:r>
              <a:rPr lang="vi-VN" sz="1000" err="1">
                <a:latin typeface="Arial"/>
                <a:ea typeface="+mn-lt"/>
                <a:cs typeface="Arial"/>
              </a:rPr>
              <a:t>cancer</a:t>
            </a:r>
            <a:r>
              <a:rPr lang="vi-VN" sz="1000">
                <a:latin typeface="Arial"/>
                <a:ea typeface="+mn-lt"/>
                <a:cs typeface="Arial"/>
              </a:rPr>
              <a:t> to </a:t>
            </a:r>
            <a:r>
              <a:rPr lang="vi-VN" sz="1000" err="1">
                <a:latin typeface="Arial"/>
                <a:ea typeface="+mn-lt"/>
                <a:cs typeface="Arial"/>
              </a:rPr>
              <a:t>combination</a:t>
            </a:r>
            <a:r>
              <a:rPr lang="vi-VN" sz="1000">
                <a:latin typeface="Arial"/>
                <a:ea typeface="+mn-lt"/>
                <a:cs typeface="Arial"/>
              </a:rPr>
              <a:t> </a:t>
            </a:r>
            <a:r>
              <a:rPr lang="vi-VN" sz="1000" err="1">
                <a:latin typeface="Arial"/>
                <a:ea typeface="+mn-lt"/>
                <a:cs typeface="Arial"/>
              </a:rPr>
              <a:t>first‑line</a:t>
            </a:r>
            <a:r>
              <a:rPr lang="vi-VN" sz="1000">
                <a:latin typeface="Arial"/>
                <a:ea typeface="+mn-lt"/>
                <a:cs typeface="Arial"/>
              </a:rPr>
              <a:t> </a:t>
            </a:r>
            <a:r>
              <a:rPr lang="vi-VN" sz="1000" err="1">
                <a:latin typeface="Arial"/>
                <a:ea typeface="+mn-lt"/>
                <a:cs typeface="Arial"/>
              </a:rPr>
              <a:t>therapy</a:t>
            </a:r>
            <a:r>
              <a:rPr lang="vi-VN" sz="1000">
                <a:latin typeface="Arial"/>
                <a:ea typeface="+mn-lt"/>
                <a:cs typeface="Arial"/>
              </a:rPr>
              <a:t> </a:t>
            </a:r>
            <a:r>
              <a:rPr lang="vi-VN" sz="1000" err="1">
                <a:latin typeface="Arial"/>
                <a:ea typeface="+mn-lt"/>
                <a:cs typeface="Arial"/>
              </a:rPr>
              <a:t>of</a:t>
            </a:r>
            <a:r>
              <a:rPr lang="vi-VN" sz="1000">
                <a:latin typeface="Arial"/>
                <a:ea typeface="+mn-lt"/>
                <a:cs typeface="Arial"/>
              </a:rPr>
              <a:t> S‑1 </a:t>
            </a:r>
            <a:r>
              <a:rPr lang="vi-VN" sz="1000" err="1">
                <a:latin typeface="Arial"/>
                <a:ea typeface="+mn-lt"/>
                <a:cs typeface="Arial"/>
              </a:rPr>
              <a:t>and</a:t>
            </a:r>
            <a:r>
              <a:rPr lang="vi-VN" sz="1000">
                <a:latin typeface="Arial"/>
                <a:ea typeface="+mn-lt"/>
                <a:cs typeface="Arial"/>
              </a:rPr>
              <a:t> </a:t>
            </a:r>
            <a:r>
              <a:rPr lang="vi-VN" sz="1000" err="1">
                <a:latin typeface="Arial"/>
                <a:ea typeface="+mn-lt"/>
                <a:cs typeface="Arial"/>
              </a:rPr>
              <a:t>irinotecan</a:t>
            </a:r>
            <a:r>
              <a:rPr lang="vi-VN" sz="1000">
                <a:latin typeface="Arial"/>
                <a:ea typeface="+mn-lt"/>
                <a:cs typeface="Arial"/>
              </a:rPr>
              <a:t> </a:t>
            </a:r>
            <a:r>
              <a:rPr lang="vi-VN" sz="1000" err="1">
                <a:latin typeface="Arial"/>
                <a:ea typeface="+mn-lt"/>
                <a:cs typeface="Arial"/>
              </a:rPr>
              <a:t>plus</a:t>
            </a:r>
            <a:r>
              <a:rPr lang="vi-VN" sz="1000">
                <a:latin typeface="Arial"/>
                <a:ea typeface="+mn-lt"/>
                <a:cs typeface="Arial"/>
              </a:rPr>
              <a:t> </a:t>
            </a:r>
            <a:r>
              <a:rPr lang="vi-VN" sz="1000" err="1">
                <a:latin typeface="Arial"/>
                <a:ea typeface="+mn-lt"/>
                <a:cs typeface="Arial"/>
              </a:rPr>
              <a:t>bevacizumab</a:t>
            </a:r>
            <a:r>
              <a:rPr lang="vi-VN" sz="1000">
                <a:latin typeface="Arial"/>
                <a:ea typeface="+mn-lt"/>
                <a:cs typeface="Arial"/>
              </a:rPr>
              <a:t>: A </a:t>
            </a:r>
            <a:r>
              <a:rPr lang="vi-VN" sz="1000" err="1">
                <a:latin typeface="Arial"/>
                <a:ea typeface="+mn-lt"/>
                <a:cs typeface="Arial"/>
              </a:rPr>
              <a:t>case</a:t>
            </a:r>
            <a:r>
              <a:rPr lang="vi-VN" sz="1000">
                <a:latin typeface="Arial"/>
                <a:ea typeface="+mn-lt"/>
                <a:cs typeface="Arial"/>
              </a:rPr>
              <a:t> </a:t>
            </a:r>
            <a:r>
              <a:rPr lang="vi-VN" sz="1000" err="1">
                <a:latin typeface="Arial"/>
                <a:ea typeface="+mn-lt"/>
                <a:cs typeface="Arial"/>
              </a:rPr>
              <a:t>report</a:t>
            </a:r>
            <a:r>
              <a:rPr lang="vi-VN" sz="1000">
                <a:latin typeface="Arial"/>
                <a:ea typeface="+mn-lt"/>
                <a:cs typeface="Arial"/>
              </a:rPr>
              <a:t> </a:t>
            </a:r>
            <a:r>
              <a:rPr lang="vi-VN" sz="1000" err="1">
                <a:latin typeface="Arial"/>
                <a:ea typeface="+mn-lt"/>
                <a:cs typeface="Arial"/>
              </a:rPr>
              <a:t>and</a:t>
            </a:r>
            <a:r>
              <a:rPr lang="vi-VN" sz="1000">
                <a:latin typeface="Arial"/>
                <a:ea typeface="+mn-lt"/>
                <a:cs typeface="Arial"/>
              </a:rPr>
              <a:t> </a:t>
            </a:r>
            <a:r>
              <a:rPr lang="vi-VN" sz="1000" err="1">
                <a:latin typeface="Arial"/>
                <a:ea typeface="+mn-lt"/>
                <a:cs typeface="Arial"/>
              </a:rPr>
              <a:t>review</a:t>
            </a:r>
            <a:r>
              <a:rPr lang="vi-VN" sz="1000">
                <a:latin typeface="Arial"/>
                <a:ea typeface="+mn-lt"/>
                <a:cs typeface="Arial"/>
              </a:rPr>
              <a:t> </a:t>
            </a:r>
            <a:r>
              <a:rPr lang="vi-VN" sz="1000" err="1">
                <a:latin typeface="Arial"/>
                <a:ea typeface="+mn-lt"/>
                <a:cs typeface="Arial"/>
              </a:rPr>
              <a:t>of</a:t>
            </a:r>
            <a:r>
              <a:rPr lang="vi-VN" sz="1000">
                <a:latin typeface="Arial"/>
                <a:ea typeface="+mn-lt"/>
                <a:cs typeface="Arial"/>
              </a:rPr>
              <a:t> the </a:t>
            </a:r>
            <a:r>
              <a:rPr lang="vi-VN" sz="1000" err="1">
                <a:latin typeface="Arial"/>
                <a:ea typeface="+mn-lt"/>
                <a:cs typeface="Arial"/>
              </a:rPr>
              <a:t>literature</a:t>
            </a:r>
            <a:r>
              <a:rPr lang="vi-VN" sz="1000">
                <a:latin typeface="Arial"/>
                <a:ea typeface="+mn-lt"/>
                <a:cs typeface="Arial"/>
              </a:rPr>
              <a:t>. </a:t>
            </a:r>
            <a:r>
              <a:rPr lang="vi-VN" sz="1000" err="1">
                <a:latin typeface="Arial"/>
                <a:ea typeface="+mn-lt"/>
                <a:cs typeface="Arial"/>
              </a:rPr>
              <a:t>Oncol</a:t>
            </a:r>
            <a:r>
              <a:rPr lang="vi-VN" sz="1000">
                <a:latin typeface="Arial"/>
                <a:ea typeface="+mn-lt"/>
                <a:cs typeface="Arial"/>
              </a:rPr>
              <a:t> </a:t>
            </a:r>
            <a:r>
              <a:rPr lang="vi-VN" sz="1000" err="1">
                <a:latin typeface="Arial"/>
                <a:ea typeface="+mn-lt"/>
                <a:cs typeface="Arial"/>
              </a:rPr>
              <a:t>Lett</a:t>
            </a:r>
            <a:r>
              <a:rPr lang="vi-VN" sz="1000">
                <a:latin typeface="Arial"/>
                <a:ea typeface="+mn-lt"/>
                <a:cs typeface="Arial"/>
              </a:rPr>
              <a:t> 7: 1455-1458, 2014</a:t>
            </a:r>
            <a:endParaRPr lang="vi-VN">
              <a:latin typeface="Arial"/>
              <a:cs typeface="Arial"/>
            </a:endParaRPr>
          </a:p>
        </p:txBody>
      </p:sp>
    </p:spTree>
    <p:extLst>
      <p:ext uri="{BB962C8B-B14F-4D97-AF65-F5344CB8AC3E}">
        <p14:creationId xmlns:p14="http://schemas.microsoft.com/office/powerpoint/2010/main" val="3724838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542D209C-CC6D-6B75-C761-154BB384C093}"/>
              </a:ext>
            </a:extLst>
          </p:cNvPr>
          <p:cNvSpPr>
            <a:spLocks noGrp="1"/>
          </p:cNvSpPr>
          <p:nvPr>
            <p:ph type="title"/>
          </p:nvPr>
        </p:nvSpPr>
        <p:spPr>
          <a:xfrm>
            <a:off x="1371597" y="348865"/>
            <a:ext cx="10044023" cy="877729"/>
          </a:xfrm>
        </p:spPr>
        <p:txBody>
          <a:bodyPr anchor="ctr">
            <a:normAutofit/>
          </a:bodyPr>
          <a:lstStyle/>
          <a:p>
            <a:r>
              <a:rPr lang="vi-VN" sz="4000">
                <a:solidFill>
                  <a:srgbClr val="FFFFFF"/>
                </a:solidFill>
                <a:latin typeface="Times New Roman"/>
                <a:cs typeface="Times New Roman"/>
              </a:rPr>
              <a:t>MRI</a:t>
            </a:r>
            <a:endParaRPr lang="vi-VN" sz="4000">
              <a:solidFill>
                <a:srgbClr val="FFFFFF"/>
              </a:solidFill>
            </a:endParaRPr>
          </a:p>
        </p:txBody>
      </p:sp>
      <p:graphicFrame>
        <p:nvGraphicFramePr>
          <p:cNvPr id="4" name="Bảng 4">
            <a:extLst>
              <a:ext uri="{FF2B5EF4-FFF2-40B4-BE49-F238E27FC236}">
                <a16:creationId xmlns:a16="http://schemas.microsoft.com/office/drawing/2014/main" id="{810EA37D-3D16-7A4C-C808-EB48A1407FA1}"/>
              </a:ext>
            </a:extLst>
          </p:cNvPr>
          <p:cNvGraphicFramePr>
            <a:graphicFrameLocks noGrp="1"/>
          </p:cNvGraphicFramePr>
          <p:nvPr>
            <p:ph idx="1"/>
            <p:extLst>
              <p:ext uri="{D42A27DB-BD31-4B8C-83A1-F6EECF244321}">
                <p14:modId xmlns:p14="http://schemas.microsoft.com/office/powerpoint/2010/main" val="3684249827"/>
              </p:ext>
            </p:extLst>
          </p:nvPr>
        </p:nvGraphicFramePr>
        <p:xfrm>
          <a:off x="644056" y="2598546"/>
          <a:ext cx="10927830" cy="3319091"/>
        </p:xfrm>
        <a:graphic>
          <a:graphicData uri="http://schemas.openxmlformats.org/drawingml/2006/table">
            <a:tbl>
              <a:tblPr firstRow="1" bandRow="1">
                <a:noFill/>
                <a:tableStyleId>{5C22544A-7EE6-4342-B048-85BDC9FD1C3A}</a:tableStyleId>
              </a:tblPr>
              <a:tblGrid>
                <a:gridCol w="4996293">
                  <a:extLst>
                    <a:ext uri="{9D8B030D-6E8A-4147-A177-3AD203B41FA5}">
                      <a16:colId xmlns:a16="http://schemas.microsoft.com/office/drawing/2014/main" val="4180148306"/>
                    </a:ext>
                  </a:extLst>
                </a:gridCol>
                <a:gridCol w="5931537">
                  <a:extLst>
                    <a:ext uri="{9D8B030D-6E8A-4147-A177-3AD203B41FA5}">
                      <a16:colId xmlns:a16="http://schemas.microsoft.com/office/drawing/2014/main" val="277676360"/>
                    </a:ext>
                  </a:extLst>
                </a:gridCol>
              </a:tblGrid>
              <a:tr h="793233">
                <a:tc>
                  <a:txBody>
                    <a:bodyPr/>
                    <a:lstStyle/>
                    <a:p>
                      <a:r>
                        <a:rPr lang="vi-VN" sz="2300" b="0" cap="all" spc="150">
                          <a:solidFill>
                            <a:schemeClr val="lt1"/>
                          </a:solidFill>
                        </a:rPr>
                        <a:t>Ưu điểm</a:t>
                      </a:r>
                    </a:p>
                  </a:txBody>
                  <a:tcPr marL="196129" marR="196129" marT="196129" marB="196129">
                    <a:lnL w="12700" cmpd="sng">
                      <a:noFill/>
                    </a:lnL>
                    <a:lnR w="12700" cmpd="sng">
                      <a:noFill/>
                    </a:lnR>
                    <a:lnT w="12700" cmpd="sng">
                      <a:noFill/>
                    </a:lnT>
                    <a:lnB w="38100" cmpd="sng">
                      <a:noFill/>
                    </a:lnB>
                    <a:solidFill>
                      <a:srgbClr val="505356"/>
                    </a:solidFill>
                  </a:tcPr>
                </a:tc>
                <a:tc>
                  <a:txBody>
                    <a:bodyPr/>
                    <a:lstStyle/>
                    <a:p>
                      <a:r>
                        <a:rPr lang="vi-VN" sz="2300" b="0" cap="all" spc="150">
                          <a:solidFill>
                            <a:schemeClr val="lt1"/>
                          </a:solidFill>
                        </a:rPr>
                        <a:t>Nhược điểm</a:t>
                      </a:r>
                    </a:p>
                  </a:txBody>
                  <a:tcPr marL="196129" marR="196129" marT="196129" marB="19612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678424153"/>
                  </a:ext>
                </a:extLst>
              </a:tr>
              <a:tr h="2427640">
                <a:tc>
                  <a:txBody>
                    <a:bodyPr/>
                    <a:lstStyle/>
                    <a:p>
                      <a:pPr marL="342900" indent="-342900">
                        <a:buFont typeface="Arial" panose="020B0604020202020204" pitchFamily="34" charset="0"/>
                        <a:buChar char="•"/>
                      </a:pPr>
                      <a:r>
                        <a:rPr lang="vi-VN" sz="2000" cap="none" spc="0">
                          <a:solidFill>
                            <a:schemeClr val="tx1"/>
                          </a:solidFill>
                        </a:rPr>
                        <a:t>An toàn, chính xác cao</a:t>
                      </a:r>
                    </a:p>
                    <a:p>
                      <a:pPr marL="342900" lvl="0" indent="-342900">
                        <a:buFont typeface="Arial" panose="020B0604020202020204" pitchFamily="34" charset="0"/>
                        <a:buChar char="•"/>
                      </a:pPr>
                      <a:r>
                        <a:rPr lang="vi-VN" sz="2000" cap="none" spc="0">
                          <a:solidFill>
                            <a:schemeClr val="tx1"/>
                          </a:solidFill>
                        </a:rPr>
                        <a:t>Phân biệt được các lớp trong thành trực tràng, đánh giá xâm lấn tốt </a:t>
                      </a:r>
                    </a:p>
                    <a:p>
                      <a:pPr marL="342900" lvl="0" indent="-342900">
                        <a:buFont typeface="Arial" panose="020B0604020202020204" pitchFamily="34" charset="0"/>
                        <a:buChar char="•"/>
                      </a:pPr>
                      <a:r>
                        <a:rPr lang="vi-VN" sz="2000" cap="none" spc="0">
                          <a:solidFill>
                            <a:schemeClr val="tx1"/>
                          </a:solidFill>
                        </a:rPr>
                        <a:t>Phát hiện được các hạch nhỏ 2-3mm</a:t>
                      </a:r>
                    </a:p>
                    <a:p>
                      <a:pPr marL="342900" lvl="0" indent="-342900">
                        <a:buFont typeface="Arial" panose="020B0604020202020204" pitchFamily="34" charset="0"/>
                        <a:buChar char="•"/>
                      </a:pPr>
                      <a:r>
                        <a:rPr lang="vi-VN" sz="2000" cap="none" spc="0">
                          <a:solidFill>
                            <a:schemeClr val="tx1"/>
                          </a:solidFill>
                        </a:rPr>
                        <a:t>Đánh giá CRM</a:t>
                      </a:r>
                    </a:p>
                    <a:p>
                      <a:pPr marL="342900" lvl="0" indent="-342900">
                        <a:buFont typeface="Arial" panose="020B0604020202020204" pitchFamily="34" charset="0"/>
                        <a:buChar char="•"/>
                      </a:pPr>
                      <a:r>
                        <a:rPr lang="vi-VN" sz="2000" cap="none" spc="0">
                          <a:solidFill>
                            <a:schemeClr val="tx1"/>
                          </a:solidFill>
                        </a:rPr>
                        <a:t>Phương tiện tốt đánh giá xâm lấn cơ nâng và cơ thắt hậu môn</a:t>
                      </a:r>
                    </a:p>
                  </a:txBody>
                  <a:tcPr marL="196129" marR="196129" marT="196129" marB="196129">
                    <a:lnL w="12700" cmpd="sng">
                      <a:noFill/>
                      <a:prstDash val="solid"/>
                    </a:lnL>
                    <a:lnR w="12700" cmpd="sng">
                      <a:noFill/>
                      <a:prstDash val="solid"/>
                    </a:lnR>
                    <a:lnT w="38100" cmpd="sng">
                      <a:noFill/>
                    </a:lnT>
                    <a:lnB w="12700" cmpd="sng">
                      <a:noFill/>
                      <a:prstDash val="solid"/>
                    </a:lnB>
                    <a:noFill/>
                  </a:tcPr>
                </a:tc>
                <a:tc>
                  <a:txBody>
                    <a:bodyPr/>
                    <a:lstStyle/>
                    <a:p>
                      <a:pPr marL="342900" indent="-342900">
                        <a:buFont typeface="Arial" panose="020B0604020202020204" pitchFamily="34" charset="0"/>
                        <a:buChar char="•"/>
                      </a:pPr>
                      <a:r>
                        <a:rPr lang="vi-VN" sz="2000" cap="none" spc="0">
                          <a:solidFill>
                            <a:schemeClr val="tx1"/>
                          </a:solidFill>
                        </a:rPr>
                        <a:t>Đắt tiền</a:t>
                      </a:r>
                    </a:p>
                    <a:p>
                      <a:pPr marL="342900" lvl="0" indent="-342900">
                        <a:buFont typeface="Arial" panose="020B0604020202020204" pitchFamily="34" charset="0"/>
                        <a:buChar char="•"/>
                      </a:pPr>
                      <a:r>
                        <a:rPr lang="vi-VN" sz="2000" cap="none" spc="0">
                          <a:solidFill>
                            <a:schemeClr val="tx1"/>
                          </a:solidFill>
                        </a:rPr>
                        <a:t>Thời gian chụp lâu</a:t>
                      </a:r>
                    </a:p>
                    <a:p>
                      <a:pPr marL="342900" lvl="0" indent="-342900">
                        <a:buFont typeface="Arial" panose="020B0604020202020204" pitchFamily="34" charset="0"/>
                        <a:buChar char="•"/>
                      </a:pPr>
                      <a:r>
                        <a:rPr lang="vi-VN" sz="2000" cap="none" spc="0">
                          <a:solidFill>
                            <a:schemeClr val="tx1"/>
                          </a:solidFill>
                        </a:rPr>
                        <a:t>Chống chỉ định với các bệnh nhân có mang vật liệu kim loại</a:t>
                      </a:r>
                    </a:p>
                  </a:txBody>
                  <a:tcPr marL="196129" marR="196129" marT="196129" marB="19612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835804933"/>
                  </a:ext>
                </a:extLst>
              </a:tr>
            </a:tbl>
          </a:graphicData>
        </a:graphic>
      </p:graphicFrame>
    </p:spTree>
    <p:extLst>
      <p:ext uri="{BB962C8B-B14F-4D97-AF65-F5344CB8AC3E}">
        <p14:creationId xmlns:p14="http://schemas.microsoft.com/office/powerpoint/2010/main" val="252992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F446CA-9EC8-4327-55A9-6B8B46450213}"/>
              </a:ext>
            </a:extLst>
          </p:cNvPr>
          <p:cNvSpPr>
            <a:spLocks noGrp="1"/>
          </p:cNvSpPr>
          <p:nvPr>
            <p:ph type="title"/>
          </p:nvPr>
        </p:nvSpPr>
        <p:spPr/>
        <p:txBody>
          <a:bodyPr/>
          <a:lstStyle/>
          <a:p>
            <a:r>
              <a:rPr lang="vi-VN"/>
              <a:t>MRI</a:t>
            </a:r>
          </a:p>
        </p:txBody>
      </p:sp>
      <p:pic>
        <p:nvPicPr>
          <p:cNvPr id="4" name="Hình ảnh 4">
            <a:extLst>
              <a:ext uri="{FF2B5EF4-FFF2-40B4-BE49-F238E27FC236}">
                <a16:creationId xmlns:a16="http://schemas.microsoft.com/office/drawing/2014/main" id="{B0C56975-5261-2CE5-4247-5197FECC8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6836" y="0"/>
            <a:ext cx="8995165" cy="6804824"/>
          </a:xfrm>
        </p:spPr>
      </p:pic>
      <p:sp>
        <p:nvSpPr>
          <p:cNvPr id="6" name="Hộp Văn bản 5">
            <a:extLst>
              <a:ext uri="{FF2B5EF4-FFF2-40B4-BE49-F238E27FC236}">
                <a16:creationId xmlns:a16="http://schemas.microsoft.com/office/drawing/2014/main" id="{AB274952-7DD5-4789-0F43-B91DB49CD4A7}"/>
              </a:ext>
            </a:extLst>
          </p:cNvPr>
          <p:cNvSpPr txBox="1"/>
          <p:nvPr/>
        </p:nvSpPr>
        <p:spPr>
          <a:xfrm>
            <a:off x="0" y="3942502"/>
            <a:ext cx="3068119" cy="2862322"/>
          </a:xfrm>
          <a:prstGeom prst="rect">
            <a:avLst/>
          </a:prstGeom>
          <a:noFill/>
        </p:spPr>
        <p:txBody>
          <a:bodyPr wrap="square" rtlCol="0">
            <a:spAutoFit/>
          </a:bodyPr>
          <a:lstStyle/>
          <a:p>
            <a:pPr algn="l"/>
            <a:r>
              <a:rPr lang="vi-VN" sz="1800">
                <a:ea typeface="+mn-lt"/>
                <a:cs typeface="+mn-lt"/>
                <a:hlinkClick r:id="rId3"/>
              </a:rPr>
              <a:t>MRI of </a:t>
            </a:r>
            <a:r>
              <a:rPr lang="vi-VN" sz="1800" err="1">
                <a:ea typeface="+mn-lt"/>
                <a:cs typeface="+mn-lt"/>
                <a:hlinkClick r:id="rId3"/>
              </a:rPr>
              <a:t>Rectal</a:t>
            </a:r>
            <a:r>
              <a:rPr lang="vi-VN" sz="1800">
                <a:ea typeface="+mn-lt"/>
                <a:cs typeface="+mn-lt"/>
                <a:hlinkClick r:id="rId3"/>
              </a:rPr>
              <a:t> </a:t>
            </a:r>
            <a:r>
              <a:rPr lang="vi-VN" sz="1800" err="1">
                <a:ea typeface="+mn-lt"/>
                <a:cs typeface="+mn-lt"/>
                <a:hlinkClick r:id="rId3"/>
              </a:rPr>
              <a:t>Cancer</a:t>
            </a:r>
            <a:r>
              <a:rPr lang="vi-VN" sz="1800">
                <a:ea typeface="+mn-lt"/>
                <a:cs typeface="+mn-lt"/>
                <a:hlinkClick r:id="rId3"/>
              </a:rPr>
              <a:t>: </a:t>
            </a:r>
            <a:r>
              <a:rPr lang="vi-VN" sz="1800" err="1">
                <a:ea typeface="+mn-lt"/>
                <a:cs typeface="+mn-lt"/>
                <a:hlinkClick r:id="rId3"/>
              </a:rPr>
              <a:t>Tumor</a:t>
            </a:r>
            <a:r>
              <a:rPr lang="vi-VN" sz="1800">
                <a:ea typeface="+mn-lt"/>
                <a:cs typeface="+mn-lt"/>
                <a:hlinkClick r:id="rId3"/>
              </a:rPr>
              <a:t> </a:t>
            </a:r>
            <a:r>
              <a:rPr lang="vi-VN" sz="1800" err="1">
                <a:ea typeface="+mn-lt"/>
                <a:cs typeface="+mn-lt"/>
                <a:hlinkClick r:id="rId3"/>
              </a:rPr>
              <a:t>Staging</a:t>
            </a:r>
            <a:r>
              <a:rPr lang="vi-VN" sz="1800">
                <a:ea typeface="+mn-lt"/>
                <a:cs typeface="+mn-lt"/>
                <a:hlinkClick r:id="rId3"/>
              </a:rPr>
              <a:t>, </a:t>
            </a:r>
            <a:r>
              <a:rPr lang="vi-VN" sz="1800" err="1">
                <a:ea typeface="+mn-lt"/>
                <a:cs typeface="+mn-lt"/>
                <a:hlinkClick r:id="rId3"/>
              </a:rPr>
              <a:t>Imaging</a:t>
            </a:r>
            <a:r>
              <a:rPr lang="vi-VN" sz="1800">
                <a:ea typeface="+mn-lt"/>
                <a:cs typeface="+mn-lt"/>
                <a:hlinkClick r:id="rId3"/>
              </a:rPr>
              <a:t> </a:t>
            </a:r>
            <a:r>
              <a:rPr lang="vi-VN" sz="1800" err="1">
                <a:ea typeface="+mn-lt"/>
                <a:cs typeface="+mn-lt"/>
                <a:hlinkClick r:id="rId3"/>
              </a:rPr>
              <a:t>Techniques</a:t>
            </a:r>
            <a:r>
              <a:rPr lang="vi-VN" sz="1800">
                <a:ea typeface="+mn-lt"/>
                <a:cs typeface="+mn-lt"/>
                <a:hlinkClick r:id="rId3"/>
              </a:rPr>
              <a:t>, and </a:t>
            </a:r>
            <a:r>
              <a:rPr lang="vi-VN" sz="1800" err="1">
                <a:ea typeface="+mn-lt"/>
                <a:cs typeface="+mn-lt"/>
                <a:hlinkClick r:id="rId3"/>
              </a:rPr>
              <a:t>Management</a:t>
            </a:r>
            <a:r>
              <a:rPr lang="vi-VN" sz="1800"/>
              <a:t>. </a:t>
            </a:r>
            <a:r>
              <a:rPr lang="vi-VN" sz="1800" err="1">
                <a:latin typeface="Arial"/>
                <a:ea typeface="+mn-lt"/>
                <a:cs typeface="Arial"/>
              </a:rPr>
              <a:t>Natally</a:t>
            </a:r>
            <a:r>
              <a:rPr lang="vi-VN" sz="1800">
                <a:latin typeface="Arial"/>
                <a:ea typeface="+mn-lt"/>
                <a:cs typeface="Arial"/>
              </a:rPr>
              <a:t> </a:t>
            </a:r>
            <a:r>
              <a:rPr lang="vi-VN" sz="1800" err="1">
                <a:latin typeface="Arial"/>
                <a:ea typeface="+mn-lt"/>
                <a:cs typeface="Arial"/>
              </a:rPr>
              <a:t>Horvat</a:t>
            </a:r>
            <a:r>
              <a:rPr lang="vi-VN" sz="1800">
                <a:latin typeface="Arial"/>
                <a:ea typeface="+mn-lt"/>
                <a:cs typeface="Arial"/>
              </a:rPr>
              <a:t>, Camila Carlos Tavares Rocha, </a:t>
            </a:r>
            <a:r>
              <a:rPr lang="vi-VN" sz="1800" err="1">
                <a:latin typeface="Arial"/>
                <a:ea typeface="+mn-lt"/>
                <a:cs typeface="Arial"/>
              </a:rPr>
              <a:t>Brunna</a:t>
            </a:r>
            <a:r>
              <a:rPr lang="vi-VN" sz="1800">
                <a:latin typeface="Arial"/>
                <a:ea typeface="+mn-lt"/>
                <a:cs typeface="Arial"/>
              </a:rPr>
              <a:t> Clemente Oliveira, Iva </a:t>
            </a:r>
            <a:r>
              <a:rPr lang="vi-VN" sz="1800" err="1">
                <a:latin typeface="Arial"/>
                <a:ea typeface="+mn-lt"/>
                <a:cs typeface="Arial"/>
              </a:rPr>
              <a:t>Petkovska</a:t>
            </a:r>
            <a:r>
              <a:rPr lang="vi-VN" sz="1800">
                <a:latin typeface="Arial"/>
                <a:ea typeface="+mn-lt"/>
                <a:cs typeface="Arial"/>
              </a:rPr>
              <a:t>, and Marc J. </a:t>
            </a:r>
            <a:r>
              <a:rPr lang="vi-VN" sz="1800" err="1">
                <a:latin typeface="Arial"/>
                <a:ea typeface="+mn-lt"/>
                <a:cs typeface="Arial"/>
              </a:rPr>
              <a:t>Gollub,</a:t>
            </a:r>
            <a:r>
              <a:rPr lang="vi-VN" sz="1800" err="1">
                <a:ea typeface="+mn-lt"/>
                <a:cs typeface="+mn-lt"/>
              </a:rPr>
              <a:t>RadioGraphics</a:t>
            </a:r>
            <a:r>
              <a:rPr lang="vi-VN" sz="1800">
                <a:ea typeface="+mn-lt"/>
                <a:cs typeface="+mn-lt"/>
              </a:rPr>
              <a:t> 2019 39:2, 367-387</a:t>
            </a:r>
            <a:endParaRPr lang="vi-VN"/>
          </a:p>
        </p:txBody>
      </p:sp>
    </p:spTree>
    <p:extLst>
      <p:ext uri="{BB962C8B-B14F-4D97-AF65-F5344CB8AC3E}">
        <p14:creationId xmlns:p14="http://schemas.microsoft.com/office/powerpoint/2010/main" val="4131317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FBC993B-613C-F3E0-2820-2E83CE61D10F}"/>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b="1"/>
              <a:t>MRI</a:t>
            </a:r>
          </a:p>
        </p:txBody>
      </p:sp>
      <p:pic>
        <p:nvPicPr>
          <p:cNvPr id="4" name="Hình ảnh 4" descr="Ảnh có chứa văn bản, con chó&#10;&#10;Mô tả được tự động tạo">
            <a:extLst>
              <a:ext uri="{FF2B5EF4-FFF2-40B4-BE49-F238E27FC236}">
                <a16:creationId xmlns:a16="http://schemas.microsoft.com/office/drawing/2014/main" id="{7A38ABD6-3945-18E3-C453-E2BD771CB46C}"/>
              </a:ext>
            </a:extLst>
          </p:cNvPr>
          <p:cNvPicPr>
            <a:picLocks noGrp="1" noChangeAspect="1"/>
          </p:cNvPicPr>
          <p:nvPr>
            <p:ph idx="1"/>
          </p:nvPr>
        </p:nvPicPr>
        <p:blipFill rotWithShape="1">
          <a:blip r:embed="rId2"/>
          <a:srcRect t="10435" b="10438"/>
          <a:stretch/>
        </p:blipFill>
        <p:spPr>
          <a:xfrm>
            <a:off x="27" y="-1"/>
            <a:ext cx="12191973" cy="4394997"/>
          </a:xfrm>
          <a:prstGeom prst="rect">
            <a:avLst/>
          </a:prstGeom>
        </p:spPr>
      </p:pic>
      <p:sp>
        <p:nvSpPr>
          <p:cNvPr id="5" name="Hộp Văn bản 4">
            <a:extLst>
              <a:ext uri="{FF2B5EF4-FFF2-40B4-BE49-F238E27FC236}">
                <a16:creationId xmlns:a16="http://schemas.microsoft.com/office/drawing/2014/main" id="{7F9FF317-4A44-311C-4566-51289D51F4C6}"/>
              </a:ext>
            </a:extLst>
          </p:cNvPr>
          <p:cNvSpPr txBox="1"/>
          <p:nvPr/>
        </p:nvSpPr>
        <p:spPr>
          <a:xfrm>
            <a:off x="6096000" y="4583953"/>
            <a:ext cx="5638800" cy="14659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hlinkClick r:id="rId3"/>
              </a:rPr>
              <a:t>MRI of Rectal Cancer: Tumor Staging, Imaging Techniques, and Management</a:t>
            </a:r>
            <a:endParaRPr lang="en-US" sz="1700"/>
          </a:p>
          <a:p>
            <a:pPr indent="-228600">
              <a:lnSpc>
                <a:spcPct val="90000"/>
              </a:lnSpc>
              <a:spcAft>
                <a:spcPts val="600"/>
              </a:spcAft>
              <a:buFont typeface="Arial" panose="020B0604020202020204" pitchFamily="34" charset="0"/>
              <a:buChar char="•"/>
            </a:pPr>
            <a:r>
              <a:rPr lang="en-US" sz="1700"/>
              <a:t>Natally Horvat, Camila Carlos Tavares Rocha, Brunna Clemente Oliveira, Iva Petkovska, and Marc J. Gollub</a:t>
            </a:r>
          </a:p>
          <a:p>
            <a:pPr indent="-228600">
              <a:lnSpc>
                <a:spcPct val="90000"/>
              </a:lnSpc>
              <a:spcAft>
                <a:spcPts val="600"/>
              </a:spcAft>
              <a:buFont typeface="Arial" panose="020B0604020202020204" pitchFamily="34" charset="0"/>
              <a:buChar char="•"/>
            </a:pPr>
            <a:r>
              <a:rPr lang="en-US" sz="1700"/>
              <a:t>RadioGraphics 2019 39:2, 367-387</a:t>
            </a:r>
          </a:p>
        </p:txBody>
      </p:sp>
      <p:sp>
        <p:nvSpPr>
          <p:cNvPr id="31" name="Rectangle 30">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927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F02D085-4EDD-DF18-3A25-E563AB657391}"/>
              </a:ext>
            </a:extLst>
          </p:cNvPr>
          <p:cNvSpPr>
            <a:spLocks noGrp="1"/>
          </p:cNvSpPr>
          <p:nvPr>
            <p:ph type="title"/>
          </p:nvPr>
        </p:nvSpPr>
        <p:spPr>
          <a:xfrm>
            <a:off x="8643193" y="489507"/>
            <a:ext cx="3091607" cy="1655483"/>
          </a:xfrm>
        </p:spPr>
        <p:txBody>
          <a:bodyPr anchor="b">
            <a:normAutofit/>
          </a:bodyPr>
          <a:lstStyle/>
          <a:p>
            <a:r>
              <a:rPr lang="vi-VN" sz="4000" b="1">
                <a:latin typeface="Times New Roman"/>
                <a:cs typeface="Times New Roman"/>
              </a:rPr>
              <a:t>MRI</a:t>
            </a:r>
            <a:endParaRPr lang="vi-VN" sz="4000" b="1"/>
          </a:p>
        </p:txBody>
      </p:sp>
      <p:pic>
        <p:nvPicPr>
          <p:cNvPr id="4" name="Hình ảnh 4" descr="Ảnh có chứa văn bản, cuốn sách, khác nhau&#10;&#10;Mô tả được tự động tạo">
            <a:extLst>
              <a:ext uri="{FF2B5EF4-FFF2-40B4-BE49-F238E27FC236}">
                <a16:creationId xmlns:a16="http://schemas.microsoft.com/office/drawing/2014/main" id="{52C77E4E-8E92-6E17-D15C-5EEA18433207}"/>
              </a:ext>
            </a:extLst>
          </p:cNvPr>
          <p:cNvPicPr>
            <a:picLocks noChangeAspect="1"/>
          </p:cNvPicPr>
          <p:nvPr/>
        </p:nvPicPr>
        <p:blipFill rotWithShape="1">
          <a:blip r:embed="rId2"/>
          <a:srcRect t="9054" r="-2" b="19875"/>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3835935D-10BA-45CC-81F3-B92F45691D8F}"/>
              </a:ext>
            </a:extLst>
          </p:cNvPr>
          <p:cNvSpPr>
            <a:spLocks noGrp="1"/>
          </p:cNvSpPr>
          <p:nvPr>
            <p:ph idx="1"/>
          </p:nvPr>
        </p:nvSpPr>
        <p:spPr>
          <a:xfrm>
            <a:off x="8643193" y="2418408"/>
            <a:ext cx="2942813" cy="3540265"/>
          </a:xfrm>
        </p:spPr>
        <p:txBody>
          <a:bodyPr>
            <a:normAutofit/>
          </a:bodyPr>
          <a:lstStyle/>
          <a:p>
            <a:r>
              <a:rPr lang="vi-VN" sz="1900">
                <a:ea typeface="+mn-lt"/>
                <a:cs typeface="+mn-lt"/>
                <a:hlinkClick r:id="rId3"/>
              </a:rPr>
              <a:t>MRI of </a:t>
            </a:r>
            <a:r>
              <a:rPr lang="vi-VN" sz="1900" err="1">
                <a:ea typeface="+mn-lt"/>
                <a:cs typeface="+mn-lt"/>
                <a:hlinkClick r:id="rId3"/>
              </a:rPr>
              <a:t>Rectal</a:t>
            </a:r>
            <a:r>
              <a:rPr lang="vi-VN" sz="1900">
                <a:ea typeface="+mn-lt"/>
                <a:cs typeface="+mn-lt"/>
                <a:hlinkClick r:id="rId3"/>
              </a:rPr>
              <a:t> </a:t>
            </a:r>
            <a:r>
              <a:rPr lang="vi-VN" sz="1900" err="1">
                <a:ea typeface="+mn-lt"/>
                <a:cs typeface="+mn-lt"/>
                <a:hlinkClick r:id="rId3"/>
              </a:rPr>
              <a:t>Cancer</a:t>
            </a:r>
            <a:r>
              <a:rPr lang="vi-VN" sz="1900">
                <a:ea typeface="+mn-lt"/>
                <a:cs typeface="+mn-lt"/>
                <a:hlinkClick r:id="rId3"/>
              </a:rPr>
              <a:t>: </a:t>
            </a:r>
            <a:r>
              <a:rPr lang="vi-VN" sz="1900" err="1">
                <a:ea typeface="+mn-lt"/>
                <a:cs typeface="+mn-lt"/>
                <a:hlinkClick r:id="rId3"/>
              </a:rPr>
              <a:t>Tumor</a:t>
            </a:r>
            <a:r>
              <a:rPr lang="vi-VN" sz="1900">
                <a:ea typeface="+mn-lt"/>
                <a:cs typeface="+mn-lt"/>
                <a:hlinkClick r:id="rId3"/>
              </a:rPr>
              <a:t> </a:t>
            </a:r>
            <a:r>
              <a:rPr lang="vi-VN" sz="1900" err="1">
                <a:ea typeface="+mn-lt"/>
                <a:cs typeface="+mn-lt"/>
                <a:hlinkClick r:id="rId3"/>
              </a:rPr>
              <a:t>Staging</a:t>
            </a:r>
            <a:r>
              <a:rPr lang="vi-VN" sz="1900">
                <a:ea typeface="+mn-lt"/>
                <a:cs typeface="+mn-lt"/>
                <a:hlinkClick r:id="rId3"/>
              </a:rPr>
              <a:t>, </a:t>
            </a:r>
            <a:r>
              <a:rPr lang="vi-VN" sz="1900" err="1">
                <a:ea typeface="+mn-lt"/>
                <a:cs typeface="+mn-lt"/>
                <a:hlinkClick r:id="rId3"/>
              </a:rPr>
              <a:t>Imaging</a:t>
            </a:r>
            <a:r>
              <a:rPr lang="vi-VN" sz="1900">
                <a:ea typeface="+mn-lt"/>
                <a:cs typeface="+mn-lt"/>
                <a:hlinkClick r:id="rId3"/>
              </a:rPr>
              <a:t> </a:t>
            </a:r>
            <a:r>
              <a:rPr lang="vi-VN" sz="1900" err="1">
                <a:ea typeface="+mn-lt"/>
                <a:cs typeface="+mn-lt"/>
                <a:hlinkClick r:id="rId3"/>
              </a:rPr>
              <a:t>Techniques</a:t>
            </a:r>
            <a:r>
              <a:rPr lang="vi-VN" sz="1900">
                <a:ea typeface="+mn-lt"/>
                <a:cs typeface="+mn-lt"/>
                <a:hlinkClick r:id="rId3"/>
              </a:rPr>
              <a:t>, and </a:t>
            </a:r>
            <a:r>
              <a:rPr lang="vi-VN" sz="1900" err="1">
                <a:ea typeface="+mn-lt"/>
                <a:cs typeface="+mn-lt"/>
                <a:hlinkClick r:id="rId3"/>
              </a:rPr>
              <a:t>Management</a:t>
            </a:r>
            <a:r>
              <a:rPr lang="vi-VN" sz="1900"/>
              <a:t>. </a:t>
            </a:r>
            <a:r>
              <a:rPr lang="vi-VN" sz="1900">
                <a:latin typeface="Arial"/>
                <a:ea typeface="+mn-lt"/>
                <a:cs typeface="Arial"/>
              </a:rPr>
              <a:t>Natally </a:t>
            </a:r>
            <a:r>
              <a:rPr lang="vi-VN" sz="1900" err="1">
                <a:latin typeface="Arial"/>
                <a:ea typeface="+mn-lt"/>
                <a:cs typeface="Arial"/>
              </a:rPr>
              <a:t>Horvat</a:t>
            </a:r>
            <a:r>
              <a:rPr lang="vi-VN" sz="1900">
                <a:latin typeface="Arial"/>
                <a:ea typeface="+mn-lt"/>
                <a:cs typeface="Arial"/>
              </a:rPr>
              <a:t>, Camila Carlos Tavares Rocha, </a:t>
            </a:r>
            <a:r>
              <a:rPr lang="vi-VN" sz="1900" err="1">
                <a:latin typeface="Arial"/>
                <a:ea typeface="+mn-lt"/>
                <a:cs typeface="Arial"/>
              </a:rPr>
              <a:t>Brunna</a:t>
            </a:r>
            <a:r>
              <a:rPr lang="vi-VN" sz="1900">
                <a:latin typeface="Arial"/>
                <a:ea typeface="+mn-lt"/>
                <a:cs typeface="Arial"/>
              </a:rPr>
              <a:t> Clemente Oliveira, Iva </a:t>
            </a:r>
            <a:r>
              <a:rPr lang="vi-VN" sz="1900" err="1">
                <a:latin typeface="Arial"/>
                <a:ea typeface="+mn-lt"/>
                <a:cs typeface="Arial"/>
              </a:rPr>
              <a:t>Petkovska</a:t>
            </a:r>
            <a:r>
              <a:rPr lang="vi-VN" sz="1900">
                <a:latin typeface="Arial"/>
                <a:ea typeface="+mn-lt"/>
                <a:cs typeface="Arial"/>
              </a:rPr>
              <a:t>, and Marc J. </a:t>
            </a:r>
            <a:r>
              <a:rPr lang="vi-VN" sz="1900" err="1">
                <a:latin typeface="Arial"/>
                <a:ea typeface="+mn-lt"/>
                <a:cs typeface="Arial"/>
              </a:rPr>
              <a:t>Gollub,</a:t>
            </a:r>
            <a:r>
              <a:rPr lang="vi-VN" sz="1900" err="1">
                <a:ea typeface="+mn-lt"/>
                <a:cs typeface="+mn-lt"/>
              </a:rPr>
              <a:t>RadioGraphics</a:t>
            </a:r>
            <a:r>
              <a:rPr lang="vi-VN" sz="1900">
                <a:ea typeface="+mn-lt"/>
                <a:cs typeface="+mn-lt"/>
              </a:rPr>
              <a:t> 2019 39:2, 367-387</a:t>
            </a:r>
            <a:endParaRPr lang="vi-VN" sz="1900"/>
          </a:p>
        </p:txBody>
      </p:sp>
      <p:sp>
        <p:nvSpPr>
          <p:cNvPr id="16" name="Rectangle 1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80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1444880F-B2FF-C492-8D53-E302F0B2E4DD}"/>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MRI</a:t>
            </a:r>
          </a:p>
        </p:txBody>
      </p:sp>
      <p:sp>
        <p:nvSpPr>
          <p:cNvPr id="19" name="Chỗ dành sẵn cho Nội dung 2">
            <a:extLst>
              <a:ext uri="{FF2B5EF4-FFF2-40B4-BE49-F238E27FC236}">
                <a16:creationId xmlns:a16="http://schemas.microsoft.com/office/drawing/2014/main" id="{C1F79A64-C445-DFF4-C2D8-F9B47FD686C4}"/>
              </a:ext>
            </a:extLst>
          </p:cNvPr>
          <p:cNvSpPr>
            <a:spLocks noGrp="1"/>
          </p:cNvSpPr>
          <p:nvPr>
            <p:ph idx="1"/>
          </p:nvPr>
        </p:nvSpPr>
        <p:spPr>
          <a:xfrm>
            <a:off x="1233982" y="1885279"/>
            <a:ext cx="9724031" cy="3683358"/>
          </a:xfrm>
        </p:spPr>
        <p:txBody>
          <a:bodyPr vert="horz" lIns="91440" tIns="45720" rIns="91440" bIns="45720" rtlCol="0" anchor="ctr">
            <a:normAutofit/>
          </a:bodyPr>
          <a:lstStyle/>
          <a:p>
            <a:pPr marL="0" indent="0">
              <a:buNone/>
            </a:pPr>
            <a:endParaRPr lang="vi-VN" sz="2000">
              <a:latin typeface="Arial"/>
              <a:ea typeface="+mn-lt"/>
              <a:cs typeface="Arial"/>
            </a:endParaRPr>
          </a:p>
          <a:p>
            <a:r>
              <a:rPr lang="vi-VN" sz="2000">
                <a:latin typeface="Arial"/>
                <a:ea typeface="+mn-lt"/>
                <a:cs typeface="Arial"/>
              </a:rPr>
              <a:t>CRM là khoảng cách ngắn nhất giữa bờ ngoài khối u,</a:t>
            </a:r>
            <a:r>
              <a:rPr lang="en-US" sz="2000">
                <a:latin typeface="Arial"/>
                <a:ea typeface="+mn-lt"/>
                <a:cs typeface="Arial"/>
              </a:rPr>
              <a:t> </a:t>
            </a:r>
            <a:r>
              <a:rPr lang="vi-VN" sz="2000">
                <a:latin typeface="Arial"/>
                <a:ea typeface="+mn-lt"/>
                <a:cs typeface="Arial"/>
              </a:rPr>
              <a:t>hạch nghi ngờ di căn, mạch máu bị xâm lấn hoặc nốt gieo rắc trong mạc treo trực tràng đến mạc treo trực tràng.</a:t>
            </a:r>
          </a:p>
          <a:p>
            <a:r>
              <a:rPr lang="vi-VN" sz="2000">
                <a:latin typeface="Arial"/>
                <a:cs typeface="Arial"/>
              </a:rPr>
              <a:t>MRI là phương tiện đáng tin cậy nhất để đánh giá CRM.</a:t>
            </a:r>
          </a:p>
          <a:p>
            <a:pPr lvl="1"/>
            <a:r>
              <a:rPr lang="vi-VN" sz="2000">
                <a:latin typeface="Arial"/>
                <a:cs typeface="Arial"/>
              </a:rPr>
              <a:t>CRM</a:t>
            </a:r>
            <a:r>
              <a:rPr lang="en-US" sz="2000">
                <a:latin typeface="Arial"/>
                <a:cs typeface="Arial"/>
              </a:rPr>
              <a:t> </a:t>
            </a:r>
            <a:r>
              <a:rPr lang="vi-VN" sz="2000">
                <a:latin typeface="Arial"/>
                <a:cs typeface="Arial"/>
              </a:rPr>
              <a:t>&lt;</a:t>
            </a:r>
            <a:r>
              <a:rPr lang="en-US" sz="2000">
                <a:latin typeface="Arial"/>
                <a:cs typeface="Arial"/>
              </a:rPr>
              <a:t> </a:t>
            </a:r>
            <a:r>
              <a:rPr lang="vi-VN" sz="2000">
                <a:latin typeface="Arial"/>
                <a:cs typeface="Arial"/>
              </a:rPr>
              <a:t>1</a:t>
            </a:r>
            <a:r>
              <a:rPr lang="en-US" sz="2000">
                <a:latin typeface="Arial"/>
                <a:cs typeface="Arial"/>
              </a:rPr>
              <a:t>mm</a:t>
            </a:r>
            <a:r>
              <a:rPr lang="vi-VN" sz="2000">
                <a:latin typeface="Arial"/>
                <a:cs typeface="Arial"/>
              </a:rPr>
              <a:t>: (+) dự báo quan trọng của tái phát và tỉ lệ tử vong thấp</a:t>
            </a:r>
          </a:p>
          <a:p>
            <a:pPr lvl="1"/>
            <a:r>
              <a:rPr lang="vi-VN" sz="2000">
                <a:latin typeface="Arial"/>
                <a:cs typeface="Arial"/>
              </a:rPr>
              <a:t>CRM từ 1-2mm: đe dọa</a:t>
            </a:r>
            <a:endParaRPr lang="vi-VN" sz="2000">
              <a:latin typeface="Arial" panose="020B0604020202020204" pitchFamily="34" charset="0"/>
              <a:cs typeface="Arial" panose="020B0604020202020204" pitchFamily="34" charset="0"/>
            </a:endParaRPr>
          </a:p>
          <a:p>
            <a:pPr lvl="1"/>
            <a:r>
              <a:rPr lang="vi-VN" sz="2000">
                <a:latin typeface="Arial"/>
                <a:cs typeface="Arial"/>
              </a:rPr>
              <a:t>CRM &gt;1mm:  dự báo tin cậy cho diện cắt âm tính sau TME</a:t>
            </a:r>
          </a:p>
          <a:p>
            <a:r>
              <a:rPr lang="vi-VN" sz="2000">
                <a:latin typeface="Arial"/>
                <a:cs typeface="Arial"/>
              </a:rPr>
              <a:t>CRM không khả thi nếu khối u nằm ngoài MRF</a:t>
            </a:r>
          </a:p>
        </p:txBody>
      </p:sp>
    </p:spTree>
    <p:extLst>
      <p:ext uri="{BB962C8B-B14F-4D97-AF65-F5344CB8AC3E}">
        <p14:creationId xmlns:p14="http://schemas.microsoft.com/office/powerpoint/2010/main" val="336018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E6EC-946F-83DA-7C0C-8A820EB19389}"/>
              </a:ext>
            </a:extLst>
          </p:cNvPr>
          <p:cNvSpPr>
            <a:spLocks noGrp="1"/>
          </p:cNvSpPr>
          <p:nvPr>
            <p:ph type="title"/>
          </p:nvPr>
        </p:nvSpPr>
        <p:spPr/>
        <p:txBody>
          <a:bodyPr/>
          <a:lstStyle/>
          <a:p>
            <a:endParaRPr lang="en-US"/>
          </a:p>
        </p:txBody>
      </p:sp>
      <p:pic>
        <p:nvPicPr>
          <p:cNvPr id="5" name="Content Placeholder 4" descr="Chart, pie chart&#10;&#10;Description automatically generated">
            <a:extLst>
              <a:ext uri="{FF2B5EF4-FFF2-40B4-BE49-F238E27FC236}">
                <a16:creationId xmlns:a16="http://schemas.microsoft.com/office/drawing/2014/main" id="{0E04A63A-26BF-E1A7-97E4-1B3FD1DA12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409" y="45598"/>
            <a:ext cx="11262075" cy="6234363"/>
          </a:xfrm>
        </p:spPr>
      </p:pic>
      <p:sp>
        <p:nvSpPr>
          <p:cNvPr id="8" name="TextBox 7">
            <a:extLst>
              <a:ext uri="{FF2B5EF4-FFF2-40B4-BE49-F238E27FC236}">
                <a16:creationId xmlns:a16="http://schemas.microsoft.com/office/drawing/2014/main" id="{D0608BD9-F200-80C6-815D-C660CD3D1E55}"/>
              </a:ext>
            </a:extLst>
          </p:cNvPr>
          <p:cNvSpPr txBox="1"/>
          <p:nvPr/>
        </p:nvSpPr>
        <p:spPr>
          <a:xfrm>
            <a:off x="821641" y="6293371"/>
            <a:ext cx="10980122" cy="369332"/>
          </a:xfrm>
          <a:prstGeom prst="rect">
            <a:avLst/>
          </a:prstGeom>
          <a:noFill/>
        </p:spPr>
        <p:txBody>
          <a:bodyPr wrap="none" rtlCol="0">
            <a:spAutoFit/>
          </a:bodyPr>
          <a:lstStyle/>
          <a:p>
            <a:r>
              <a:rPr lang="en-US" err="1"/>
              <a:t>Globocan</a:t>
            </a:r>
            <a:r>
              <a:rPr lang="en-US"/>
              <a:t> 2020: </a:t>
            </a:r>
            <a:r>
              <a:rPr lang="en-US" err="1"/>
              <a:t>tại</a:t>
            </a:r>
            <a:r>
              <a:rPr lang="en-US"/>
              <a:t> </a:t>
            </a:r>
            <a:r>
              <a:rPr lang="en-US" err="1"/>
              <a:t>Việt</a:t>
            </a:r>
            <a:r>
              <a:rPr lang="en-US"/>
              <a:t> Nam, </a:t>
            </a:r>
            <a:r>
              <a:rPr lang="en-US" err="1"/>
              <a:t>ung</a:t>
            </a:r>
            <a:r>
              <a:rPr lang="en-US"/>
              <a:t> </a:t>
            </a:r>
            <a:r>
              <a:rPr lang="en-US" err="1"/>
              <a:t>thư</a:t>
            </a:r>
            <a:r>
              <a:rPr lang="en-US"/>
              <a:t> </a:t>
            </a:r>
            <a:r>
              <a:rPr lang="en-US" err="1"/>
              <a:t>đại</a:t>
            </a:r>
            <a:r>
              <a:rPr lang="en-US"/>
              <a:t> </a:t>
            </a:r>
            <a:r>
              <a:rPr lang="en-US" err="1"/>
              <a:t>trực</a:t>
            </a:r>
            <a:r>
              <a:rPr lang="en-US"/>
              <a:t> </a:t>
            </a:r>
            <a:r>
              <a:rPr lang="en-US" err="1"/>
              <a:t>tràng</a:t>
            </a:r>
            <a:r>
              <a:rPr lang="en-US"/>
              <a:t> </a:t>
            </a:r>
            <a:r>
              <a:rPr lang="en-US" err="1"/>
              <a:t>đứng</a:t>
            </a:r>
            <a:r>
              <a:rPr lang="en-US"/>
              <a:t> </a:t>
            </a:r>
            <a:r>
              <a:rPr lang="en-US" err="1"/>
              <a:t>hàng</a:t>
            </a:r>
            <a:r>
              <a:rPr lang="en-US"/>
              <a:t> </a:t>
            </a:r>
            <a:r>
              <a:rPr lang="en-US" b="1" err="1"/>
              <a:t>thứ</a:t>
            </a:r>
            <a:r>
              <a:rPr lang="en-US" b="1"/>
              <a:t> 4</a:t>
            </a:r>
            <a:r>
              <a:rPr lang="en-US"/>
              <a:t>, </a:t>
            </a:r>
            <a:r>
              <a:rPr lang="en-US" err="1"/>
              <a:t>sau</a:t>
            </a:r>
            <a:r>
              <a:rPr lang="en-US"/>
              <a:t> </a:t>
            </a:r>
            <a:r>
              <a:rPr lang="en-US" err="1"/>
              <a:t>ung</a:t>
            </a:r>
            <a:r>
              <a:rPr lang="en-US"/>
              <a:t> </a:t>
            </a:r>
            <a:r>
              <a:rPr lang="en-US" err="1"/>
              <a:t>thư</a:t>
            </a:r>
            <a:r>
              <a:rPr lang="en-US"/>
              <a:t> </a:t>
            </a:r>
            <a:r>
              <a:rPr lang="en-US" err="1"/>
              <a:t>gan</a:t>
            </a:r>
            <a:r>
              <a:rPr lang="en-US"/>
              <a:t>, </a:t>
            </a:r>
            <a:r>
              <a:rPr lang="en-US" err="1"/>
              <a:t>ung</a:t>
            </a:r>
            <a:r>
              <a:rPr lang="en-US"/>
              <a:t> </a:t>
            </a:r>
            <a:r>
              <a:rPr lang="en-US" err="1"/>
              <a:t>thư</a:t>
            </a:r>
            <a:r>
              <a:rPr lang="en-US"/>
              <a:t> </a:t>
            </a:r>
            <a:r>
              <a:rPr lang="en-US" err="1"/>
              <a:t>phổi</a:t>
            </a:r>
            <a:r>
              <a:rPr lang="en-US"/>
              <a:t> </a:t>
            </a:r>
            <a:r>
              <a:rPr lang="en-US" err="1"/>
              <a:t>và</a:t>
            </a:r>
            <a:r>
              <a:rPr lang="en-US"/>
              <a:t> </a:t>
            </a:r>
            <a:r>
              <a:rPr lang="en-US" err="1"/>
              <a:t>ung</a:t>
            </a:r>
            <a:r>
              <a:rPr lang="en-US"/>
              <a:t> </a:t>
            </a:r>
            <a:r>
              <a:rPr lang="en-US" err="1"/>
              <a:t>thư</a:t>
            </a:r>
            <a:r>
              <a:rPr lang="en-US"/>
              <a:t> </a:t>
            </a:r>
            <a:r>
              <a:rPr lang="en-US" err="1"/>
              <a:t>vú</a:t>
            </a:r>
            <a:endParaRPr lang="en-US"/>
          </a:p>
        </p:txBody>
      </p:sp>
      <p:cxnSp>
        <p:nvCxnSpPr>
          <p:cNvPr id="26" name="Straight Connector 25">
            <a:extLst>
              <a:ext uri="{FF2B5EF4-FFF2-40B4-BE49-F238E27FC236}">
                <a16:creationId xmlns:a16="http://schemas.microsoft.com/office/drawing/2014/main" id="{CAA2B457-054D-7AF8-A0D8-EC365C38D533}"/>
              </a:ext>
            </a:extLst>
          </p:cNvPr>
          <p:cNvCxnSpPr/>
          <p:nvPr/>
        </p:nvCxnSpPr>
        <p:spPr>
          <a:xfrm>
            <a:off x="4465983" y="5168348"/>
            <a:ext cx="10469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32742B-6A5C-5DB2-CB0C-A4A64FFF9118}"/>
              </a:ext>
            </a:extLst>
          </p:cNvPr>
          <p:cNvCxnSpPr/>
          <p:nvPr/>
        </p:nvCxnSpPr>
        <p:spPr>
          <a:xfrm>
            <a:off x="4465983" y="4810539"/>
            <a:ext cx="0" cy="357809"/>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8C7A972C-BEB9-F66E-0796-734C2988AEC8}"/>
              </a:ext>
            </a:extLst>
          </p:cNvPr>
          <p:cNvCxnSpPr/>
          <p:nvPr/>
        </p:nvCxnSpPr>
        <p:spPr>
          <a:xfrm>
            <a:off x="5512904" y="4810539"/>
            <a:ext cx="0" cy="3578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B873FC-2EF1-15CF-5C0B-1AF8163DE537}"/>
              </a:ext>
            </a:extLst>
          </p:cNvPr>
          <p:cNvCxnSpPr/>
          <p:nvPr/>
        </p:nvCxnSpPr>
        <p:spPr>
          <a:xfrm>
            <a:off x="4465983" y="4810539"/>
            <a:ext cx="104692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36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49B162E-C098-1B9A-EEAA-6CE6D4EA5280}"/>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5600" b="1"/>
              <a:t>MRI</a:t>
            </a:r>
          </a:p>
        </p:txBody>
      </p:sp>
      <p:sp>
        <p:nvSpPr>
          <p:cNvPr id="26" name="Oval 1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a:extLst>
              <a:ext uri="{FF2B5EF4-FFF2-40B4-BE49-F238E27FC236}">
                <a16:creationId xmlns:a16="http://schemas.microsoft.com/office/drawing/2014/main" id="{7185B0B5-AB2D-0C3A-646D-E1647FA7D0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68" r="131"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5" name="Hộp Văn bản 4">
            <a:extLst>
              <a:ext uri="{FF2B5EF4-FFF2-40B4-BE49-F238E27FC236}">
                <a16:creationId xmlns:a16="http://schemas.microsoft.com/office/drawing/2014/main" id="{97554846-315C-2051-2E24-14C18E8E213D}"/>
              </a:ext>
            </a:extLst>
          </p:cNvPr>
          <p:cNvSpPr txBox="1"/>
          <p:nvPr/>
        </p:nvSpPr>
        <p:spPr>
          <a:xfrm>
            <a:off x="6657715" y="2990818"/>
            <a:ext cx="4195673" cy="2913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alpha val="80000"/>
                  </a:schemeClr>
                </a:solidFill>
              </a:rPr>
              <a:t>Oblique axial T2-weighted MR image in patient shows a tumor infiltrating 7 mm beyond the muscularis propria (T3c), with positive MRF infiltration (arrowhead)</a:t>
            </a:r>
          </a:p>
        </p:txBody>
      </p:sp>
      <p:sp>
        <p:nvSpPr>
          <p:cNvPr id="2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Hộp Văn bản 6">
            <a:extLst>
              <a:ext uri="{FF2B5EF4-FFF2-40B4-BE49-F238E27FC236}">
                <a16:creationId xmlns:a16="http://schemas.microsoft.com/office/drawing/2014/main" id="{ABF981D0-3C82-C0BC-9BED-B3E9A1EF8843}"/>
              </a:ext>
            </a:extLst>
          </p:cNvPr>
          <p:cNvSpPr txBox="1"/>
          <p:nvPr/>
        </p:nvSpPr>
        <p:spPr>
          <a:xfrm>
            <a:off x="6448940" y="5208658"/>
            <a:ext cx="5541727" cy="1477328"/>
          </a:xfrm>
          <a:prstGeom prst="rect">
            <a:avLst/>
          </a:prstGeom>
          <a:noFill/>
        </p:spPr>
        <p:txBody>
          <a:bodyPr wrap="square" rtlCol="0">
            <a:spAutoFit/>
          </a:bodyPr>
          <a:lstStyle/>
          <a:p>
            <a:pPr algn="l"/>
            <a:r>
              <a:rPr lang="vi-VN" sz="1800">
                <a:ea typeface="+mn-lt"/>
                <a:cs typeface="+mn-lt"/>
                <a:hlinkClick r:id="rId3"/>
              </a:rPr>
              <a:t>MRI of </a:t>
            </a:r>
            <a:r>
              <a:rPr lang="vi-VN" sz="1800" err="1">
                <a:ea typeface="+mn-lt"/>
                <a:cs typeface="+mn-lt"/>
                <a:hlinkClick r:id="rId3"/>
              </a:rPr>
              <a:t>Rectal</a:t>
            </a:r>
            <a:r>
              <a:rPr lang="vi-VN" sz="1800">
                <a:ea typeface="+mn-lt"/>
                <a:cs typeface="+mn-lt"/>
                <a:hlinkClick r:id="rId3"/>
              </a:rPr>
              <a:t> </a:t>
            </a:r>
            <a:r>
              <a:rPr lang="vi-VN" sz="1800" err="1">
                <a:ea typeface="+mn-lt"/>
                <a:cs typeface="+mn-lt"/>
                <a:hlinkClick r:id="rId3"/>
              </a:rPr>
              <a:t>Cancer</a:t>
            </a:r>
            <a:r>
              <a:rPr lang="vi-VN" sz="1800">
                <a:ea typeface="+mn-lt"/>
                <a:cs typeface="+mn-lt"/>
                <a:hlinkClick r:id="rId3"/>
              </a:rPr>
              <a:t>: </a:t>
            </a:r>
            <a:r>
              <a:rPr lang="vi-VN" sz="1800" err="1">
                <a:ea typeface="+mn-lt"/>
                <a:cs typeface="+mn-lt"/>
                <a:hlinkClick r:id="rId3"/>
              </a:rPr>
              <a:t>Tumor</a:t>
            </a:r>
            <a:r>
              <a:rPr lang="vi-VN" sz="1800">
                <a:ea typeface="+mn-lt"/>
                <a:cs typeface="+mn-lt"/>
                <a:hlinkClick r:id="rId3"/>
              </a:rPr>
              <a:t> </a:t>
            </a:r>
            <a:r>
              <a:rPr lang="vi-VN" sz="1800" err="1">
                <a:ea typeface="+mn-lt"/>
                <a:cs typeface="+mn-lt"/>
                <a:hlinkClick r:id="rId3"/>
              </a:rPr>
              <a:t>Staging</a:t>
            </a:r>
            <a:r>
              <a:rPr lang="vi-VN" sz="1800">
                <a:ea typeface="+mn-lt"/>
                <a:cs typeface="+mn-lt"/>
                <a:hlinkClick r:id="rId3"/>
              </a:rPr>
              <a:t>, </a:t>
            </a:r>
            <a:r>
              <a:rPr lang="vi-VN" sz="1800" err="1">
                <a:ea typeface="+mn-lt"/>
                <a:cs typeface="+mn-lt"/>
                <a:hlinkClick r:id="rId3"/>
              </a:rPr>
              <a:t>Imaging</a:t>
            </a:r>
            <a:r>
              <a:rPr lang="vi-VN" sz="1800">
                <a:ea typeface="+mn-lt"/>
                <a:cs typeface="+mn-lt"/>
                <a:hlinkClick r:id="rId3"/>
              </a:rPr>
              <a:t> </a:t>
            </a:r>
            <a:r>
              <a:rPr lang="vi-VN" sz="1800" err="1">
                <a:ea typeface="+mn-lt"/>
                <a:cs typeface="+mn-lt"/>
                <a:hlinkClick r:id="rId3"/>
              </a:rPr>
              <a:t>Techniques</a:t>
            </a:r>
            <a:r>
              <a:rPr lang="vi-VN" sz="1800">
                <a:ea typeface="+mn-lt"/>
                <a:cs typeface="+mn-lt"/>
                <a:hlinkClick r:id="rId3"/>
              </a:rPr>
              <a:t>, and </a:t>
            </a:r>
            <a:r>
              <a:rPr lang="vi-VN" sz="1800" err="1">
                <a:ea typeface="+mn-lt"/>
                <a:cs typeface="+mn-lt"/>
                <a:hlinkClick r:id="rId3"/>
              </a:rPr>
              <a:t>Management</a:t>
            </a:r>
            <a:r>
              <a:rPr lang="vi-VN" sz="1800"/>
              <a:t>. </a:t>
            </a:r>
            <a:r>
              <a:rPr lang="vi-VN" sz="1800" err="1">
                <a:latin typeface="Arial"/>
                <a:ea typeface="+mn-lt"/>
                <a:cs typeface="Arial"/>
              </a:rPr>
              <a:t>Natally</a:t>
            </a:r>
            <a:r>
              <a:rPr lang="vi-VN" sz="1800">
                <a:latin typeface="Arial"/>
                <a:ea typeface="+mn-lt"/>
                <a:cs typeface="Arial"/>
              </a:rPr>
              <a:t> </a:t>
            </a:r>
            <a:r>
              <a:rPr lang="vi-VN" sz="1800" err="1">
                <a:latin typeface="Arial"/>
                <a:ea typeface="+mn-lt"/>
                <a:cs typeface="Arial"/>
              </a:rPr>
              <a:t>Horvat</a:t>
            </a:r>
            <a:r>
              <a:rPr lang="vi-VN" sz="1800">
                <a:latin typeface="Arial"/>
                <a:ea typeface="+mn-lt"/>
                <a:cs typeface="Arial"/>
              </a:rPr>
              <a:t>, Camila Carlos Tavares Rocha, </a:t>
            </a:r>
            <a:r>
              <a:rPr lang="vi-VN" sz="1800" err="1">
                <a:latin typeface="Arial"/>
                <a:ea typeface="+mn-lt"/>
                <a:cs typeface="Arial"/>
              </a:rPr>
              <a:t>Brunna</a:t>
            </a:r>
            <a:r>
              <a:rPr lang="vi-VN" sz="1800">
                <a:latin typeface="Arial"/>
                <a:ea typeface="+mn-lt"/>
                <a:cs typeface="Arial"/>
              </a:rPr>
              <a:t> Clemente Oliveira, Iva </a:t>
            </a:r>
            <a:r>
              <a:rPr lang="vi-VN" sz="1800" err="1">
                <a:latin typeface="Arial"/>
                <a:ea typeface="+mn-lt"/>
                <a:cs typeface="Arial"/>
              </a:rPr>
              <a:t>Petkovska</a:t>
            </a:r>
            <a:r>
              <a:rPr lang="vi-VN" sz="1800">
                <a:latin typeface="Arial"/>
                <a:ea typeface="+mn-lt"/>
                <a:cs typeface="Arial"/>
              </a:rPr>
              <a:t>, and Marc J. </a:t>
            </a:r>
            <a:r>
              <a:rPr lang="vi-VN" sz="1800" err="1">
                <a:latin typeface="Arial"/>
                <a:ea typeface="+mn-lt"/>
                <a:cs typeface="Arial"/>
              </a:rPr>
              <a:t>Gollub,</a:t>
            </a:r>
            <a:r>
              <a:rPr lang="vi-VN" sz="1800" err="1">
                <a:ea typeface="+mn-lt"/>
                <a:cs typeface="+mn-lt"/>
              </a:rPr>
              <a:t>RadioGraphics</a:t>
            </a:r>
            <a:r>
              <a:rPr lang="vi-VN" sz="1800">
                <a:ea typeface="+mn-lt"/>
                <a:cs typeface="+mn-lt"/>
              </a:rPr>
              <a:t> 2019 39:2, 367-387</a:t>
            </a:r>
            <a:endParaRPr lang="vi-VN"/>
          </a:p>
        </p:txBody>
      </p:sp>
    </p:spTree>
    <p:extLst>
      <p:ext uri="{BB962C8B-B14F-4D97-AF65-F5344CB8AC3E}">
        <p14:creationId xmlns:p14="http://schemas.microsoft.com/office/powerpoint/2010/main" val="3642859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8029411B-6561-9D21-BEB4-2ED4D04196C1}"/>
              </a:ext>
            </a:extLst>
          </p:cNvPr>
          <p:cNvSpPr>
            <a:spLocks noGrp="1"/>
          </p:cNvSpPr>
          <p:nvPr>
            <p:ph type="title"/>
          </p:nvPr>
        </p:nvSpPr>
        <p:spPr>
          <a:xfrm>
            <a:off x="1383564" y="348865"/>
            <a:ext cx="9718111" cy="1576446"/>
          </a:xfrm>
        </p:spPr>
        <p:txBody>
          <a:bodyPr anchor="ctr">
            <a:normAutofit/>
          </a:bodyPr>
          <a:lstStyle/>
          <a:p>
            <a:r>
              <a:rPr lang="vi-VN" sz="4000">
                <a:solidFill>
                  <a:srgbClr val="FFFFFF"/>
                </a:solidFill>
                <a:latin typeface="Times New Roman"/>
                <a:ea typeface="+mj-lt"/>
                <a:cs typeface="Times New Roman"/>
              </a:rPr>
              <a:t>SIÊU </a:t>
            </a:r>
            <a:r>
              <a:rPr lang="vi-VN" sz="4000">
                <a:solidFill>
                  <a:srgbClr val="FFFFFF"/>
                </a:solidFill>
                <a:latin typeface="Times New Roman"/>
                <a:cs typeface="Times New Roman"/>
              </a:rPr>
              <a:t>ÂM QUA LÒNG TRỰC TRÀNG (TRUS)</a:t>
            </a:r>
          </a:p>
        </p:txBody>
      </p:sp>
      <p:graphicFrame>
        <p:nvGraphicFramePr>
          <p:cNvPr id="4" name="Bảng 4">
            <a:extLst>
              <a:ext uri="{FF2B5EF4-FFF2-40B4-BE49-F238E27FC236}">
                <a16:creationId xmlns:a16="http://schemas.microsoft.com/office/drawing/2014/main" id="{2BED6776-36A1-6FE0-8202-1F7FE33391DE}"/>
              </a:ext>
            </a:extLst>
          </p:cNvPr>
          <p:cNvGraphicFramePr>
            <a:graphicFrameLocks noGrp="1"/>
          </p:cNvGraphicFramePr>
          <p:nvPr>
            <p:ph idx="1"/>
            <p:extLst>
              <p:ext uri="{D42A27DB-BD31-4B8C-83A1-F6EECF244321}">
                <p14:modId xmlns:p14="http://schemas.microsoft.com/office/powerpoint/2010/main" val="3970806579"/>
              </p:ext>
            </p:extLst>
          </p:nvPr>
        </p:nvGraphicFramePr>
        <p:xfrm>
          <a:off x="644056" y="2949549"/>
          <a:ext cx="10927830" cy="3022265"/>
        </p:xfrm>
        <a:graphic>
          <a:graphicData uri="http://schemas.openxmlformats.org/drawingml/2006/table">
            <a:tbl>
              <a:tblPr firstRow="1" bandRow="1">
                <a:tableStyleId>{5C22544A-7EE6-4342-B048-85BDC9FD1C3A}</a:tableStyleId>
              </a:tblPr>
              <a:tblGrid>
                <a:gridCol w="5456084">
                  <a:extLst>
                    <a:ext uri="{9D8B030D-6E8A-4147-A177-3AD203B41FA5}">
                      <a16:colId xmlns:a16="http://schemas.microsoft.com/office/drawing/2014/main" val="1404184911"/>
                    </a:ext>
                  </a:extLst>
                </a:gridCol>
                <a:gridCol w="5471746">
                  <a:extLst>
                    <a:ext uri="{9D8B030D-6E8A-4147-A177-3AD203B41FA5}">
                      <a16:colId xmlns:a16="http://schemas.microsoft.com/office/drawing/2014/main" val="1536438022"/>
                    </a:ext>
                  </a:extLst>
                </a:gridCol>
              </a:tblGrid>
              <a:tr h="496193">
                <a:tc>
                  <a:txBody>
                    <a:bodyPr/>
                    <a:lstStyle/>
                    <a:p>
                      <a:r>
                        <a:rPr lang="vi-VN" sz="2200"/>
                        <a:t>Ưu điểm</a:t>
                      </a:r>
                    </a:p>
                  </a:txBody>
                  <a:tcPr marL="150361" marR="150361" marT="56386" marB="56386"/>
                </a:tc>
                <a:tc>
                  <a:txBody>
                    <a:bodyPr/>
                    <a:lstStyle/>
                    <a:p>
                      <a:r>
                        <a:rPr lang="vi-VN" sz="2200"/>
                        <a:t>Nhược điểm</a:t>
                      </a:r>
                    </a:p>
                  </a:txBody>
                  <a:tcPr marL="150361" marR="150361" marT="56386" marB="56386"/>
                </a:tc>
                <a:extLst>
                  <a:ext uri="{0D108BD9-81ED-4DB2-BD59-A6C34878D82A}">
                    <a16:rowId xmlns:a16="http://schemas.microsoft.com/office/drawing/2014/main" val="3977147936"/>
                  </a:ext>
                </a:extLst>
              </a:tr>
              <a:tr h="2526072">
                <a:tc>
                  <a:txBody>
                    <a:bodyPr/>
                    <a:lstStyle/>
                    <a:p>
                      <a:pPr marL="342900" indent="-342900">
                        <a:buFont typeface="Arial" panose="020B0604020202020204" pitchFamily="34" charset="0"/>
                        <a:buChar char="•"/>
                      </a:pPr>
                      <a:r>
                        <a:rPr lang="vi-VN" sz="2000"/>
                        <a:t>Là phương tiện an toàn, tin cậy và rẻ tiền.</a:t>
                      </a:r>
                    </a:p>
                    <a:p>
                      <a:pPr marL="342900" lvl="0" indent="-342900">
                        <a:buFont typeface="Arial" panose="020B0604020202020204" pitchFamily="34" charset="0"/>
                        <a:buChar char="•"/>
                      </a:pPr>
                      <a:r>
                        <a:rPr lang="vi-VN" sz="2000"/>
                        <a:t>Là phương tiện chính xác nhất đánh giá yếu tố T ở các trường hợp T1, T2 nên thường được ưu tiên trong các trường hợp u phát triển tại chỗ tại chỗ và còn nhỏ</a:t>
                      </a:r>
                    </a:p>
                  </a:txBody>
                  <a:tcPr marL="150361" marR="150361" marT="56386" marB="56386"/>
                </a:tc>
                <a:tc>
                  <a:txBody>
                    <a:bodyPr/>
                    <a:lstStyle/>
                    <a:p>
                      <a:pPr marL="342900" lvl="0" indent="-342900">
                        <a:buFont typeface="Arial" panose="020B0604020202020204" pitchFamily="34" charset="0"/>
                        <a:buChar char="•"/>
                      </a:pPr>
                      <a:r>
                        <a:rPr lang="vi-VN" sz="2000" b="0" i="0" u="none" strike="noStrike" noProof="0">
                          <a:latin typeface="+mn-lt"/>
                        </a:rPr>
                        <a:t>Trường khảo sát nhỏ, không thấy mạc treo trực tràng.</a:t>
                      </a:r>
                      <a:endParaRPr lang="vi-VN" sz="2000">
                        <a:latin typeface="+mn-lt"/>
                      </a:endParaRPr>
                    </a:p>
                    <a:p>
                      <a:pPr marL="342900" lvl="0" indent="-342900">
                        <a:buFont typeface="Arial" panose="020B0604020202020204" pitchFamily="34" charset="0"/>
                        <a:buChar char="•"/>
                      </a:pPr>
                      <a:r>
                        <a:rPr lang="vi-VN" sz="2000" b="0" i="0" u="none" strike="noStrike" noProof="0">
                          <a:latin typeface="+mn-lt"/>
                        </a:rPr>
                        <a:t>không khảo sát được khi lòng trực tràng hẹp đường kính &lt;2cm.</a:t>
                      </a:r>
                    </a:p>
                    <a:p>
                      <a:pPr marL="342900" lvl="0" indent="-342900">
                        <a:buFont typeface="Arial" panose="020B0604020202020204" pitchFamily="34" charset="0"/>
                        <a:buChar char="•"/>
                      </a:pPr>
                      <a:r>
                        <a:rPr lang="vi-VN" sz="2000" b="0" i="0" u="none" strike="noStrike" noProof="0">
                          <a:latin typeface="+mn-lt"/>
                        </a:rPr>
                        <a:t>Khó khảo sát sau xạ trị.</a:t>
                      </a:r>
                    </a:p>
                    <a:p>
                      <a:pPr lvl="0">
                        <a:buNone/>
                      </a:pPr>
                      <a:endParaRPr lang="vi-VN" sz="2200" b="0" i="0" u="none" strike="noStrike" noProof="0">
                        <a:latin typeface="Arial"/>
                      </a:endParaRPr>
                    </a:p>
                    <a:p>
                      <a:pPr lvl="0">
                        <a:buNone/>
                      </a:pPr>
                      <a:endParaRPr lang="vi-VN" sz="2200" b="0" i="0" u="none" strike="noStrike" noProof="0">
                        <a:latin typeface="Arial"/>
                      </a:endParaRPr>
                    </a:p>
                  </a:txBody>
                  <a:tcPr marL="150361" marR="150361" marT="56386" marB="56386"/>
                </a:tc>
                <a:extLst>
                  <a:ext uri="{0D108BD9-81ED-4DB2-BD59-A6C34878D82A}">
                    <a16:rowId xmlns:a16="http://schemas.microsoft.com/office/drawing/2014/main" val="4212834406"/>
                  </a:ext>
                </a:extLst>
              </a:tr>
            </a:tbl>
          </a:graphicData>
        </a:graphic>
      </p:graphicFrame>
    </p:spTree>
    <p:extLst>
      <p:ext uri="{BB962C8B-B14F-4D97-AF65-F5344CB8AC3E}">
        <p14:creationId xmlns:p14="http://schemas.microsoft.com/office/powerpoint/2010/main" val="666731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0DBCFEB9-8EA4-869C-B227-026C21F9921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SIÊU ÂM QUA LÒNG TRỰC TRÀNG (TRUS)</a:t>
            </a:r>
          </a:p>
        </p:txBody>
      </p:sp>
      <p:pic>
        <p:nvPicPr>
          <p:cNvPr id="4" name="Hình ảnh 4">
            <a:extLst>
              <a:ext uri="{FF2B5EF4-FFF2-40B4-BE49-F238E27FC236}">
                <a16:creationId xmlns:a16="http://schemas.microsoft.com/office/drawing/2014/main" id="{37DD7B23-401E-2286-37B1-F3ECE12634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1133383"/>
            <a:ext cx="7347537" cy="4592210"/>
          </a:xfrm>
          <a:prstGeom prst="rect">
            <a:avLst/>
          </a:prstGeom>
        </p:spPr>
      </p:pic>
    </p:spTree>
    <p:extLst>
      <p:ext uri="{BB962C8B-B14F-4D97-AF65-F5344CB8AC3E}">
        <p14:creationId xmlns:p14="http://schemas.microsoft.com/office/powerpoint/2010/main" val="186449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a:extLst>
              <a:ext uri="{FF2B5EF4-FFF2-40B4-BE49-F238E27FC236}">
                <a16:creationId xmlns:a16="http://schemas.microsoft.com/office/drawing/2014/main" id="{52F3B1A9-54F3-BE75-9612-FEF7B9AE80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6875" y="682625"/>
            <a:ext cx="3767138" cy="2084388"/>
          </a:xfrm>
        </p:spPr>
      </p:pic>
      <p:pic>
        <p:nvPicPr>
          <p:cNvPr id="3" name="Hình ảnh 4">
            <a:extLst>
              <a:ext uri="{FF2B5EF4-FFF2-40B4-BE49-F238E27FC236}">
                <a16:creationId xmlns:a16="http://schemas.microsoft.com/office/drawing/2014/main" id="{16E8909D-6DDF-7E57-18D0-BD4ECA34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875" y="2833688"/>
            <a:ext cx="3767138" cy="3340100"/>
          </a:xfrm>
          <a:prstGeom prst="rect">
            <a:avLst/>
          </a:prstGeom>
        </p:spPr>
      </p:pic>
      <p:pic>
        <p:nvPicPr>
          <p:cNvPr id="5" name="Hình ảnh 5">
            <a:extLst>
              <a:ext uri="{FF2B5EF4-FFF2-40B4-BE49-F238E27FC236}">
                <a16:creationId xmlns:a16="http://schemas.microsoft.com/office/drawing/2014/main" id="{2B73C637-CFD9-6930-3BFF-DDE3AB6C8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688" y="682625"/>
            <a:ext cx="3513138" cy="2836863"/>
          </a:xfrm>
          <a:prstGeom prst="rect">
            <a:avLst/>
          </a:prstGeom>
        </p:spPr>
      </p:pic>
      <p:pic>
        <p:nvPicPr>
          <p:cNvPr id="6" name="Hình ảnh 6">
            <a:extLst>
              <a:ext uri="{FF2B5EF4-FFF2-40B4-BE49-F238E27FC236}">
                <a16:creationId xmlns:a16="http://schemas.microsoft.com/office/drawing/2014/main" id="{314862FC-A14C-4AD3-2614-5C8B3B1D4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0688" y="3587750"/>
            <a:ext cx="3513138" cy="2587625"/>
          </a:xfrm>
          <a:prstGeom prst="rect">
            <a:avLst/>
          </a:prstGeom>
        </p:spPr>
      </p:pic>
      <p:sp>
        <p:nvSpPr>
          <p:cNvPr id="2" name="Tiêu đề 1">
            <a:extLst>
              <a:ext uri="{FF2B5EF4-FFF2-40B4-BE49-F238E27FC236}">
                <a16:creationId xmlns:a16="http://schemas.microsoft.com/office/drawing/2014/main" id="{1524D05B-03E5-9067-25B5-6955D0DC3F2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SIÊU ÂM QUA LÒNG TRỰC TRÀNG (TRUS)</a:t>
            </a:r>
          </a:p>
        </p:txBody>
      </p:sp>
      <p:sp>
        <p:nvSpPr>
          <p:cNvPr id="7" name="Hộp Văn bản 6">
            <a:extLst>
              <a:ext uri="{FF2B5EF4-FFF2-40B4-BE49-F238E27FC236}">
                <a16:creationId xmlns:a16="http://schemas.microsoft.com/office/drawing/2014/main" id="{B7C781C1-4E7B-28E6-B333-BE4B57F9E484}"/>
              </a:ext>
            </a:extLst>
          </p:cNvPr>
          <p:cNvSpPr txBox="1"/>
          <p:nvPr/>
        </p:nvSpPr>
        <p:spPr>
          <a:xfrm>
            <a:off x="0" y="4756102"/>
            <a:ext cx="2690891" cy="2031325"/>
          </a:xfrm>
          <a:prstGeom prst="rect">
            <a:avLst/>
          </a:prstGeom>
          <a:noFill/>
        </p:spPr>
        <p:txBody>
          <a:bodyPr wrap="square" rtlCol="0">
            <a:spAutoFit/>
          </a:bodyPr>
          <a:lstStyle/>
          <a:p>
            <a:pPr algn="l"/>
            <a:r>
              <a:rPr lang="vi-VN"/>
              <a:t>https://</a:t>
            </a:r>
            <a:r>
              <a:rPr lang="vi-VN" err="1"/>
              <a:t>www.researchgate.net</a:t>
            </a:r>
            <a:r>
              <a:rPr lang="vi-VN"/>
              <a:t>/</a:t>
            </a:r>
            <a:r>
              <a:rPr lang="vi-VN" err="1"/>
              <a:t>figure</a:t>
            </a:r>
            <a:r>
              <a:rPr lang="vi-VN"/>
              <a:t>/</a:t>
            </a:r>
            <a:r>
              <a:rPr lang="vi-VN" err="1"/>
              <a:t>Three-dimensional-ERUS-of-T4-rectal-cancer-The</a:t>
            </a:r>
            <a:r>
              <a:rPr lang="vi-VN"/>
              <a:t>-</a:t>
            </a:r>
            <a:r>
              <a:rPr lang="vi-VN" err="1"/>
              <a:t>arrows-show-the-penetration-of-the</a:t>
            </a:r>
            <a:r>
              <a:rPr lang="vi-VN"/>
              <a:t>-</a:t>
            </a:r>
            <a:r>
              <a:rPr lang="vi-VN" err="1"/>
              <a:t>tumor_fig4_261137179</a:t>
            </a:r>
            <a:endParaRPr lang="vi-VN"/>
          </a:p>
        </p:txBody>
      </p:sp>
    </p:spTree>
    <p:extLst>
      <p:ext uri="{BB962C8B-B14F-4D97-AF65-F5344CB8AC3E}">
        <p14:creationId xmlns:p14="http://schemas.microsoft.com/office/powerpoint/2010/main" val="2372545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0D4C5966-3ED5-333B-8DD7-9FF2A7A213BA}"/>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PET/CT</a:t>
            </a:r>
            <a:endParaRPr lang="vi-VN" sz="4000">
              <a:solidFill>
                <a:srgbClr val="FFFFFF"/>
              </a:solidFill>
            </a:endParaRPr>
          </a:p>
        </p:txBody>
      </p:sp>
      <p:sp>
        <p:nvSpPr>
          <p:cNvPr id="3" name="Chỗ dành sẵn cho Nội dung 2">
            <a:extLst>
              <a:ext uri="{FF2B5EF4-FFF2-40B4-BE49-F238E27FC236}">
                <a16:creationId xmlns:a16="http://schemas.microsoft.com/office/drawing/2014/main" id="{01C99CB0-B706-F3CE-2098-D082E9C89DDA}"/>
              </a:ext>
            </a:extLst>
          </p:cNvPr>
          <p:cNvSpPr>
            <a:spLocks noGrp="1"/>
          </p:cNvSpPr>
          <p:nvPr>
            <p:ph idx="1"/>
          </p:nvPr>
        </p:nvSpPr>
        <p:spPr>
          <a:xfrm>
            <a:off x="569843" y="1775790"/>
            <a:ext cx="10933044" cy="4638262"/>
          </a:xfrm>
        </p:spPr>
        <p:txBody>
          <a:bodyPr vert="horz" lIns="91440" tIns="45720" rIns="91440" bIns="45720" rtlCol="0" anchor="ctr">
            <a:normAutofit/>
          </a:bodyPr>
          <a:lstStyle/>
          <a:p>
            <a:pPr>
              <a:spcBef>
                <a:spcPts val="750"/>
              </a:spcBef>
            </a:pPr>
            <a:r>
              <a:rPr lang="en-US" sz="2000" err="1">
                <a:latin typeface="Arial" panose="020B0604020202020204" pitchFamily="34" charset="0"/>
                <a:ea typeface="+mn-lt"/>
                <a:cs typeface="Arial" panose="020B0604020202020204" pitchFamily="34" charset="0"/>
              </a:rPr>
              <a:t>Không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sử</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dụng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thường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quy</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vì</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đắt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tiền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kết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quả</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không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khác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biệt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kể</a:t>
            </a:r>
            <a:r>
              <a:rPr lang="en-US" sz="2000">
                <a:latin typeface="Arial" panose="020B0604020202020204" pitchFamily="34" charset="0"/>
                <a:ea typeface="+mn-lt"/>
                <a:cs typeface="Arial" panose="020B0604020202020204" pitchFamily="34" charset="0"/>
              </a:rPr>
              <a:t> so </a:t>
            </a:r>
            <a:r>
              <a:rPr lang="en-US" sz="2000" err="1">
                <a:latin typeface="Arial" panose="020B0604020202020204" pitchFamily="34" charset="0"/>
                <a:ea typeface="+mn-lt"/>
                <a:cs typeface="Arial" panose="020B0604020202020204" pitchFamily="34" charset="0"/>
              </a:rPr>
              <a:t>với</a:t>
            </a:r>
            <a:r>
              <a:rPr lang="en-US" sz="2000">
                <a:latin typeface="Arial" panose="020B0604020202020204" pitchFamily="34" charset="0"/>
                <a:ea typeface="+mn-lt"/>
                <a:cs typeface="Arial" panose="020B0604020202020204" pitchFamily="34" charset="0"/>
              </a:rPr>
              <a:t> CT</a:t>
            </a:r>
          </a:p>
          <a:p>
            <a:pPr>
              <a:spcBef>
                <a:spcPts val="750"/>
              </a:spcBef>
            </a:pPr>
            <a:r>
              <a:rPr lang="en-US" sz="2000" err="1">
                <a:latin typeface="Arial" panose="020B0604020202020204" pitchFamily="34" charset="0"/>
                <a:ea typeface="+mn-lt"/>
                <a:cs typeface="Arial" panose="020B0604020202020204" pitchFamily="34" charset="0"/>
              </a:rPr>
              <a:t>Chỉ</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định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chẩn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đoán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ung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thư</a:t>
            </a:r>
            <a:r>
              <a:rPr lang="en-US" sz="2000">
                <a:latin typeface="Arial" panose="020B0604020202020204" pitchFamily="34" charset="0"/>
                <a:ea typeface="+mn-lt"/>
                <a:cs typeface="Arial" panose="020B0604020202020204" pitchFamily="34" charset="0"/>
              </a:rPr>
              <a:t> di </a:t>
            </a:r>
            <a:r>
              <a:rPr lang="en-US" sz="2000" err="1">
                <a:latin typeface="Arial" panose="020B0604020202020204" pitchFamily="34" charset="0"/>
                <a:ea typeface="+mn-lt"/>
                <a:cs typeface="Arial" panose="020B0604020202020204" pitchFamily="34" charset="0"/>
              </a:rPr>
              <a:t>căn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đặc</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biệt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là</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ngoài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gan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đánh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giá</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tái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phát</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có</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gợi</a:t>
            </a:r>
            <a:r>
              <a:rPr lang="en-US" sz="2000">
                <a:latin typeface="Arial" panose="020B0604020202020204" pitchFamily="34" charset="0"/>
                <a:ea typeface="+mn-lt"/>
                <a:cs typeface="Arial" panose="020B0604020202020204" pitchFamily="34" charset="0"/>
              </a:rPr>
              <a:t> ý </a:t>
            </a:r>
            <a:r>
              <a:rPr lang="en-US" sz="2000" err="1">
                <a:latin typeface="Arial" panose="020B0604020202020204" pitchFamily="34" charset="0"/>
                <a:ea typeface="+mn-lt"/>
                <a:cs typeface="Arial" panose="020B0604020202020204" pitchFamily="34" charset="0"/>
              </a:rPr>
              <a:t>từ</a:t>
            </a:r>
            <a:r>
              <a:rPr lang="en-US" sz="2000">
                <a:latin typeface="Arial" panose="020B0604020202020204" pitchFamily="34" charset="0"/>
                <a:ea typeface="+mn-lt"/>
                <a:cs typeface="Arial" panose="020B0604020202020204" pitchFamily="34" charset="0"/>
              </a:rPr>
              <a:t> CT, CEA, </a:t>
            </a:r>
            <a:r>
              <a:rPr lang="en-US" sz="2000" err="1">
                <a:latin typeface="Arial" panose="020B0604020202020204" pitchFamily="34" charset="0"/>
                <a:ea typeface="+mn-lt"/>
                <a:cs typeface="Arial" panose="020B0604020202020204" pitchFamily="34" charset="0"/>
              </a:rPr>
              <a:t>nội</a:t>
            </a:r>
            <a:r>
              <a:rPr lang="en-US" sz="2000">
                <a:latin typeface="Arial" panose="020B0604020202020204" pitchFamily="34" charset="0"/>
                <a:ea typeface="+mn-lt"/>
                <a:cs typeface="Arial" panose="020B0604020202020204" pitchFamily="34" charset="0"/>
              </a:rPr>
              <a:t> soi </a:t>
            </a:r>
            <a:r>
              <a:rPr lang="en-US" sz="2000" err="1">
                <a:latin typeface="Arial" panose="020B0604020202020204" pitchFamily="34" charset="0"/>
                <a:ea typeface="+mn-lt"/>
                <a:cs typeface="Arial" panose="020B0604020202020204" pitchFamily="34" charset="0"/>
              </a:rPr>
              <a:t>đại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tràng</a:t>
            </a:r>
            <a:r>
              <a:rPr lang="en-US" sz="2000">
                <a:latin typeface="Arial" panose="020B0604020202020204" pitchFamily="34" charset="0"/>
                <a:ea typeface="+mn-lt"/>
                <a:cs typeface="Arial" panose="020B0604020202020204" pitchFamily="34" charset="0"/>
              </a:rPr>
              <a:t>.</a:t>
            </a:r>
            <a:endParaRPr lang="en-US" sz="2000">
              <a:latin typeface="Arial" panose="020B0604020202020204" pitchFamily="34" charset="0"/>
              <a:cs typeface="Arial" panose="020B0604020202020204" pitchFamily="34" charset="0"/>
            </a:endParaRPr>
          </a:p>
          <a:p>
            <a:pPr lvl="1">
              <a:spcBef>
                <a:spcPts val="750"/>
              </a:spcBef>
            </a:pPr>
            <a:r>
              <a:rPr lang="en-US" sz="2000" err="1">
                <a:latin typeface="Arial" panose="020B0604020202020204" pitchFamily="34" charset="0"/>
                <a:cs typeface="Arial" panose="020B0604020202020204" pitchFamily="34" charset="0"/>
              </a:rPr>
              <a:t>Vai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trò</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trú</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tổn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phát</a:t>
            </a:r>
            <a:r>
              <a:rPr lang="en-US" sz="2000">
                <a:latin typeface="Arial" panose="020B0604020202020204" pitchFamily="34" charset="0"/>
                <a:cs typeface="Arial" panose="020B0604020202020204" pitchFamily="34" charset="0"/>
              </a:rPr>
              <a:t>,  ở </a:t>
            </a:r>
            <a:r>
              <a:rPr lang="en-US" sz="2000" err="1">
                <a:latin typeface="Arial" panose="020B0604020202020204" pitchFamily="34" charset="0"/>
                <a:cs typeface="Arial" panose="020B0604020202020204" pitchFamily="34" charset="0"/>
              </a:rPr>
              <a:t>những</a:t>
            </a:r>
            <a:r>
              <a:rPr lang="en-US" sz="2000">
                <a:latin typeface="Arial" panose="020B0604020202020204" pitchFamily="34" charset="0"/>
                <a:cs typeface="Arial" panose="020B0604020202020204" pitchFamily="34" charset="0"/>
              </a:rPr>
              <a:t> BN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tăng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nồng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a:t>
            </a:r>
            <a:r>
              <a:rPr lang="en-US" sz="2000">
                <a:latin typeface="Arial" panose="020B0604020202020204" pitchFamily="34" charset="0"/>
                <a:cs typeface="Arial" panose="020B0604020202020204" pitchFamily="34" charset="0"/>
              </a:rPr>
              <a:t> CEA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phương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tiện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hình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học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thường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sau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đợt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đầu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Giúp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ích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việc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chọn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những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bệnh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sự</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hưởng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từ</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mở</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bụng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thám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sát</a:t>
            </a:r>
            <a:endParaRPr lang="en-US" sz="2000">
              <a:latin typeface="Arial" panose="020B0604020202020204" pitchFamily="34" charset="0"/>
              <a:cs typeface="Arial" panose="020B0604020202020204" pitchFamily="34" charset="0"/>
            </a:endParaRPr>
          </a:p>
          <a:p>
            <a:pPr lvl="1">
              <a:spcBef>
                <a:spcPts val="750"/>
              </a:spcBef>
            </a:pPr>
            <a:r>
              <a:rPr lang="en-US" sz="2000" err="1">
                <a:latin typeface="Arial" panose="020B0604020202020204" pitchFamily="34" charset="0"/>
                <a:cs typeface="Arial" panose="020B0604020202020204" pitchFamily="34" charset="0"/>
              </a:rPr>
              <a:t>Đánh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những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bệnh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nhân</a:t>
            </a:r>
            <a:r>
              <a:rPr lang="en-US" sz="2000">
                <a:latin typeface="Arial" panose="020B0604020202020204" pitchFamily="34" charset="0"/>
                <a:cs typeface="Arial" panose="020B0604020202020204" pitchFamily="34" charset="0"/>
              </a:rPr>
              <a:t> di </a:t>
            </a:r>
            <a:r>
              <a:rPr lang="en-US" sz="2000" err="1">
                <a:latin typeface="Arial" panose="020B0604020202020204" pitchFamily="34" charset="0"/>
                <a:cs typeface="Arial" panose="020B0604020202020204" pitchFamily="34" charset="0"/>
              </a:rPr>
              <a:t>căn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lẻ</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khả</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năng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phẫu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gan</a:t>
            </a:r>
            <a:r>
              <a:rPr lang="en-US" sz="2000">
                <a:latin typeface="Arial" panose="020B0604020202020204" pitchFamily="34" charset="0"/>
                <a:cs typeface="Arial" panose="020B0604020202020204" pitchFamily="34" charset="0"/>
              </a:rPr>
              <a:t>.</a:t>
            </a:r>
          </a:p>
          <a:p>
            <a:pPr>
              <a:spcBef>
                <a:spcPts val="750"/>
              </a:spcBef>
            </a:pPr>
            <a:r>
              <a:rPr lang="en-US" sz="2000" err="1">
                <a:latin typeface="Arial" panose="020B0604020202020204" pitchFamily="34" charset="0"/>
                <a:cs typeface="Arial" panose="020B0604020202020204" pitchFamily="34" charset="0"/>
              </a:rPr>
              <a:t>Tiền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hóa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đây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hưởng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đến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nhạy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PET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việc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định</a:t>
            </a:r>
            <a:r>
              <a:rPr lang="en-US" sz="2000">
                <a:latin typeface="Arial" panose="020B0604020202020204" pitchFamily="34" charset="0"/>
                <a:cs typeface="Arial" panose="020B0604020202020204" pitchFamily="34" charset="0"/>
              </a:rPr>
              <a:t> di </a:t>
            </a:r>
            <a:r>
              <a:rPr lang="en-US" sz="2000" err="1">
                <a:latin typeface="Arial" panose="020B0604020202020204" pitchFamily="34" charset="0"/>
                <a:cs typeface="Arial" panose="020B0604020202020204" pitchFamily="34" charset="0"/>
              </a:rPr>
              <a:t>căn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gan</a:t>
            </a:r>
            <a:r>
              <a:rPr lang="en-US" sz="2000">
                <a:latin typeface="Arial" panose="020B0604020202020204" pitchFamily="34" charset="0"/>
                <a:cs typeface="Arial" panose="020B0604020202020204" pitchFamily="34" charset="0"/>
              </a:rPr>
              <a:t> do </a:t>
            </a:r>
            <a:r>
              <a:rPr lang="en-US" sz="2000" err="1">
                <a:latin typeface="Arial" panose="020B0604020202020204" pitchFamily="34" charset="0"/>
                <a:cs typeface="Arial" panose="020B0604020202020204" pitchFamily="34" charset="0"/>
              </a:rPr>
              <a:t>tác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ức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chế</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chuyển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hóa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tế</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a:t>
            </a:r>
            <a:endParaRPr lang="en-US" sz="2000">
              <a:latin typeface="Arial" panose="020B0604020202020204" pitchFamily="34" charset="0"/>
              <a:cs typeface="Arial" panose="020B0604020202020204" pitchFamily="34" charset="0"/>
            </a:endParaRPr>
          </a:p>
          <a:p>
            <a:pPr>
              <a:spcBef>
                <a:spcPts val="750"/>
              </a:spcBef>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0813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FCDC8A2A-58B0-0E16-5110-D845833FFA7A}"/>
              </a:ext>
            </a:extLst>
          </p:cNvPr>
          <p:cNvSpPr>
            <a:spLocks noGrp="1"/>
          </p:cNvSpPr>
          <p:nvPr>
            <p:ph type="title"/>
          </p:nvPr>
        </p:nvSpPr>
        <p:spPr>
          <a:xfrm>
            <a:off x="1371599" y="294538"/>
            <a:ext cx="9895951" cy="1033669"/>
          </a:xfrm>
        </p:spPr>
        <p:txBody>
          <a:bodyPr>
            <a:normAutofit/>
          </a:bodyPr>
          <a:lstStyle/>
          <a:p>
            <a:r>
              <a:rPr lang="vi-VN" sz="4000">
                <a:solidFill>
                  <a:srgbClr val="FFFFFF"/>
                </a:solidFill>
                <a:latin typeface="Times New Roman"/>
                <a:cs typeface="Times New Roman"/>
              </a:rPr>
              <a:t>CEA</a:t>
            </a:r>
            <a:endParaRPr lang="vi-VN" sz="4000">
              <a:solidFill>
                <a:srgbClr val="FFFFFF"/>
              </a:solidFill>
            </a:endParaRPr>
          </a:p>
        </p:txBody>
      </p:sp>
      <p:sp>
        <p:nvSpPr>
          <p:cNvPr id="3" name="Chỗ dành sẵn cho Nội dung 2">
            <a:extLst>
              <a:ext uri="{FF2B5EF4-FFF2-40B4-BE49-F238E27FC236}">
                <a16:creationId xmlns:a16="http://schemas.microsoft.com/office/drawing/2014/main" id="{A9CEF57A-3529-46A2-DBAC-ABF49F924C90}"/>
              </a:ext>
            </a:extLst>
          </p:cNvPr>
          <p:cNvSpPr>
            <a:spLocks noGrp="1"/>
          </p:cNvSpPr>
          <p:nvPr>
            <p:ph idx="1"/>
          </p:nvPr>
        </p:nvSpPr>
        <p:spPr>
          <a:xfrm>
            <a:off x="740408" y="1622745"/>
            <a:ext cx="10946295" cy="2782956"/>
          </a:xfrm>
        </p:spPr>
        <p:txBody>
          <a:bodyPr vert="horz" lIns="91440" tIns="45720" rIns="91440" bIns="45720" rtlCol="0" anchor="ctr">
            <a:normAutofit/>
          </a:bodyPr>
          <a:lstStyle/>
          <a:p>
            <a:r>
              <a:rPr lang="vi-VN" sz="2000">
                <a:latin typeface="Arial"/>
                <a:cs typeface="Arial"/>
              </a:rPr>
              <a:t>Ít có giá trị trong chẩn đoán, độ nhạy và độ đặc hiệu thấp</a:t>
            </a:r>
          </a:p>
          <a:p>
            <a:r>
              <a:rPr lang="vi-VN" sz="2000">
                <a:latin typeface="Arial"/>
                <a:cs typeface="Arial"/>
              </a:rPr>
              <a:t> ASCO khuyến cáo thử trước và sau mổ để đánh giá hiệu quả phẫu thuật, theo dõi sau mổ và tiên lượng</a:t>
            </a:r>
          </a:p>
          <a:p>
            <a:r>
              <a:rPr lang="vi-VN" sz="2000">
                <a:latin typeface="Arial"/>
                <a:cs typeface="Arial"/>
              </a:rPr>
              <a:t>CEA tăng &gt;5 ng/ml có ý nghĩa tiên lượng kém</a:t>
            </a:r>
          </a:p>
        </p:txBody>
      </p:sp>
    </p:spTree>
    <p:extLst>
      <p:ext uri="{BB962C8B-B14F-4D97-AF65-F5344CB8AC3E}">
        <p14:creationId xmlns:p14="http://schemas.microsoft.com/office/powerpoint/2010/main" val="4002049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êu đề 1">
            <a:extLst>
              <a:ext uri="{FF2B5EF4-FFF2-40B4-BE49-F238E27FC236}">
                <a16:creationId xmlns:a16="http://schemas.microsoft.com/office/drawing/2014/main" id="{5DA43FA0-8F7B-9E82-5EFA-E85B16BE0881}"/>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b="1" kern="1200">
                <a:solidFill>
                  <a:srgbClr val="FFFFFF"/>
                </a:solidFill>
                <a:latin typeface="+mj-lt"/>
                <a:ea typeface="+mj-ea"/>
                <a:cs typeface="+mj-cs"/>
              </a:rPr>
              <a:t>Đánh giá giai đoạn </a:t>
            </a:r>
          </a:p>
        </p:txBody>
      </p:sp>
      <p:sp>
        <p:nvSpPr>
          <p:cNvPr id="54" name="Rectangle 53">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Hình ảnh 4">
            <a:extLst>
              <a:ext uri="{FF2B5EF4-FFF2-40B4-BE49-F238E27FC236}">
                <a16:creationId xmlns:a16="http://schemas.microsoft.com/office/drawing/2014/main" id="{A386B1D9-05EB-E0F9-7871-C450534D88C0}"/>
              </a:ext>
            </a:extLst>
          </p:cNvPr>
          <p:cNvPicPr>
            <a:picLocks noGrp="1" noChangeAspect="1"/>
          </p:cNvPicPr>
          <p:nvPr>
            <p:ph idx="1"/>
          </p:nvPr>
        </p:nvPicPr>
        <p:blipFill>
          <a:blip r:embed="rId2"/>
          <a:stretch>
            <a:fillRect/>
          </a:stretch>
        </p:blipFill>
        <p:spPr>
          <a:xfrm>
            <a:off x="4723687" y="1116972"/>
            <a:ext cx="6795868" cy="4622189"/>
          </a:xfrm>
          <a:prstGeom prst="rect">
            <a:avLst/>
          </a:prstGeom>
        </p:spPr>
      </p:pic>
      <p:sp>
        <p:nvSpPr>
          <p:cNvPr id="58" name="Rectangle 57">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765F6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235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48" name="Rectangle 4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êu đề 1">
            <a:extLst>
              <a:ext uri="{FF2B5EF4-FFF2-40B4-BE49-F238E27FC236}">
                <a16:creationId xmlns:a16="http://schemas.microsoft.com/office/drawing/2014/main" id="{31F3B7A4-DB29-13AF-90AA-E4B799701743}"/>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err="1">
                <a:solidFill>
                  <a:srgbClr val="FFFFFF"/>
                </a:solidFill>
                <a:latin typeface="Times New Roman" panose="02020603050405020304" pitchFamily="18" charset="0"/>
                <a:cs typeface="Times New Roman" panose="02020603050405020304" pitchFamily="18" charset="0"/>
              </a:rPr>
              <a:t>Đánh</a:t>
            </a:r>
            <a:r>
              <a:rPr lang="en-US" sz="4000" b="1">
                <a:solidFill>
                  <a:srgbClr val="FFFFFF"/>
                </a:solidFill>
                <a:latin typeface="Times New Roman" panose="02020603050405020304" pitchFamily="18" charset="0"/>
                <a:cs typeface="Times New Roman" panose="02020603050405020304" pitchFamily="18" charset="0"/>
              </a:rPr>
              <a:t> </a:t>
            </a:r>
            <a:r>
              <a:rPr lang="en-US" sz="4000" b="1" err="1">
                <a:solidFill>
                  <a:srgbClr val="FFFFFF"/>
                </a:solidFill>
                <a:latin typeface="Times New Roman" panose="02020603050405020304" pitchFamily="18" charset="0"/>
                <a:cs typeface="Times New Roman" panose="02020603050405020304" pitchFamily="18" charset="0"/>
              </a:rPr>
              <a:t>giá</a:t>
            </a:r>
            <a:r>
              <a:rPr lang="en-US" sz="4000" b="1">
                <a:solidFill>
                  <a:srgbClr val="FFFFFF"/>
                </a:solidFill>
                <a:latin typeface="Times New Roman" panose="02020603050405020304" pitchFamily="18" charset="0"/>
                <a:cs typeface="Times New Roman" panose="02020603050405020304" pitchFamily="18" charset="0"/>
              </a:rPr>
              <a:t>  T</a:t>
            </a:r>
          </a:p>
        </p:txBody>
      </p:sp>
      <p:pic>
        <p:nvPicPr>
          <p:cNvPr id="6" name="Hình ảnh 6">
            <a:extLst>
              <a:ext uri="{FF2B5EF4-FFF2-40B4-BE49-F238E27FC236}">
                <a16:creationId xmlns:a16="http://schemas.microsoft.com/office/drawing/2014/main" id="{C145F1E6-79EC-BC59-B2D7-5EFF725A7D9B}"/>
              </a:ext>
            </a:extLst>
          </p:cNvPr>
          <p:cNvPicPr>
            <a:picLocks noChangeAspect="1"/>
          </p:cNvPicPr>
          <p:nvPr/>
        </p:nvPicPr>
        <p:blipFill>
          <a:blip r:embed="rId2"/>
          <a:stretch>
            <a:fillRect/>
          </a:stretch>
        </p:blipFill>
        <p:spPr>
          <a:xfrm>
            <a:off x="547068" y="2209057"/>
            <a:ext cx="4072863" cy="3714664"/>
          </a:xfrm>
          <a:prstGeom prst="rect">
            <a:avLst/>
          </a:prstGeom>
        </p:spPr>
      </p:pic>
      <p:pic>
        <p:nvPicPr>
          <p:cNvPr id="7" name="Hình ảnh 7" descr="Ảnh có chứa bàn&#10;&#10;Mô tả được tự động tạo">
            <a:extLst>
              <a:ext uri="{FF2B5EF4-FFF2-40B4-BE49-F238E27FC236}">
                <a16:creationId xmlns:a16="http://schemas.microsoft.com/office/drawing/2014/main" id="{176E5CF1-0857-62A0-2B81-E9E4E4AEEA39}"/>
              </a:ext>
            </a:extLst>
          </p:cNvPr>
          <p:cNvPicPr>
            <a:picLocks noChangeAspect="1"/>
          </p:cNvPicPr>
          <p:nvPr/>
        </p:nvPicPr>
        <p:blipFill>
          <a:blip r:embed="rId3"/>
          <a:stretch>
            <a:fillRect/>
          </a:stretch>
        </p:blipFill>
        <p:spPr>
          <a:xfrm>
            <a:off x="4822803" y="1656774"/>
            <a:ext cx="7314167" cy="5119916"/>
          </a:xfrm>
          <a:prstGeom prst="rect">
            <a:avLst/>
          </a:prstGeom>
        </p:spPr>
      </p:pic>
      <p:sp>
        <p:nvSpPr>
          <p:cNvPr id="42" name="Content Placeholder 41">
            <a:extLst>
              <a:ext uri="{FF2B5EF4-FFF2-40B4-BE49-F238E27FC236}">
                <a16:creationId xmlns:a16="http://schemas.microsoft.com/office/drawing/2014/main" id="{037F8AC1-4F5A-0FC6-D956-EBFEEF0C1695}"/>
              </a:ext>
            </a:extLst>
          </p:cNvPr>
          <p:cNvSpPr>
            <a:spLocks noGrp="1"/>
          </p:cNvSpPr>
          <p:nvPr>
            <p:ph idx="1"/>
          </p:nvPr>
        </p:nvSpPr>
        <p:spPr>
          <a:xfrm>
            <a:off x="1371598" y="5070346"/>
            <a:ext cx="9496427" cy="1385266"/>
          </a:xfrm>
        </p:spPr>
        <p:txBody>
          <a:bodyPr>
            <a:normAutofit/>
          </a:bodyPr>
          <a:lstStyle/>
          <a:p>
            <a:endParaRPr lang="en-US" sz="2000"/>
          </a:p>
        </p:txBody>
      </p:sp>
    </p:spTree>
    <p:extLst>
      <p:ext uri="{BB962C8B-B14F-4D97-AF65-F5344CB8AC3E}">
        <p14:creationId xmlns:p14="http://schemas.microsoft.com/office/powerpoint/2010/main" val="954681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FBE2FDA7-EAEF-3DFA-BA91-2C72813C83AD}"/>
              </a:ext>
            </a:extLst>
          </p:cNvPr>
          <p:cNvSpPr>
            <a:spLocks noGrp="1"/>
          </p:cNvSpPr>
          <p:nvPr>
            <p:ph type="title"/>
          </p:nvPr>
        </p:nvSpPr>
        <p:spPr>
          <a:xfrm>
            <a:off x="1371599" y="294538"/>
            <a:ext cx="9895951" cy="1033669"/>
          </a:xfrm>
        </p:spPr>
        <p:txBody>
          <a:bodyPr vert="horz" lIns="91440" tIns="45720" rIns="91440" bIns="45720" rtlCol="0">
            <a:normAutofit/>
          </a:bodyPr>
          <a:lstStyle/>
          <a:p>
            <a:r>
              <a:rPr lang="en-US" sz="4000" b="1" kern="1200" err="1">
                <a:solidFill>
                  <a:srgbClr val="FFFFFF"/>
                </a:solidFill>
                <a:latin typeface="Times New Roman" panose="02020603050405020304" pitchFamily="18" charset="0"/>
                <a:cs typeface="Times New Roman" panose="02020603050405020304" pitchFamily="18" charset="0"/>
              </a:rPr>
              <a:t>Đánh</a:t>
            </a:r>
            <a:r>
              <a:rPr lang="en-US" sz="4000" b="1" kern="1200">
                <a:solidFill>
                  <a:srgbClr val="FFFFFF"/>
                </a:solidFill>
                <a:latin typeface="Times New Roman" panose="02020603050405020304" pitchFamily="18" charset="0"/>
                <a:cs typeface="Times New Roman" panose="02020603050405020304" pitchFamily="18" charset="0"/>
              </a:rPr>
              <a:t> </a:t>
            </a:r>
            <a:r>
              <a:rPr lang="en-US" sz="4000" b="1" kern="1200" err="1">
                <a:solidFill>
                  <a:srgbClr val="FFFFFF"/>
                </a:solidFill>
                <a:latin typeface="Times New Roman" panose="02020603050405020304" pitchFamily="18" charset="0"/>
                <a:cs typeface="Times New Roman" panose="02020603050405020304" pitchFamily="18" charset="0"/>
              </a:rPr>
              <a:t>giá</a:t>
            </a:r>
            <a:r>
              <a:rPr lang="en-US" sz="4000" b="1" kern="1200">
                <a:solidFill>
                  <a:srgbClr val="FFFFFF"/>
                </a:solidFill>
                <a:latin typeface="Times New Roman" panose="02020603050405020304" pitchFamily="18" charset="0"/>
                <a:cs typeface="Times New Roman" panose="02020603050405020304" pitchFamily="18" charset="0"/>
              </a:rPr>
              <a:t>  N</a:t>
            </a:r>
          </a:p>
        </p:txBody>
      </p:sp>
      <p:sp>
        <p:nvSpPr>
          <p:cNvPr id="13" name="Content Placeholder 12">
            <a:extLst>
              <a:ext uri="{FF2B5EF4-FFF2-40B4-BE49-F238E27FC236}">
                <a16:creationId xmlns:a16="http://schemas.microsoft.com/office/drawing/2014/main" id="{D5AE4817-CBFB-1978-37C7-B84CE7817307}"/>
              </a:ext>
            </a:extLst>
          </p:cNvPr>
          <p:cNvSpPr>
            <a:spLocks noGrp="1"/>
          </p:cNvSpPr>
          <p:nvPr>
            <p:ph idx="1"/>
          </p:nvPr>
        </p:nvSpPr>
        <p:spPr>
          <a:xfrm>
            <a:off x="1371599" y="2318197"/>
            <a:ext cx="9724031" cy="3683358"/>
          </a:xfrm>
        </p:spPr>
        <p:txBody>
          <a:bodyPr anchor="ctr">
            <a:normAutofit/>
          </a:bodyPr>
          <a:lstStyle/>
          <a:p>
            <a:endParaRPr lang="en-US" sz="2000"/>
          </a:p>
        </p:txBody>
      </p:sp>
      <p:pic>
        <p:nvPicPr>
          <p:cNvPr id="3" name="Hình ảnh 4" descr="Ảnh có chứa văn bản&#10;&#10;Mô tả được tự động tạo">
            <a:extLst>
              <a:ext uri="{FF2B5EF4-FFF2-40B4-BE49-F238E27FC236}">
                <a16:creationId xmlns:a16="http://schemas.microsoft.com/office/drawing/2014/main" id="{3EA6CC7E-40CD-34D5-36D5-403C77AEFE39}"/>
              </a:ext>
            </a:extLst>
          </p:cNvPr>
          <p:cNvPicPr>
            <a:picLocks noChangeAspect="1"/>
          </p:cNvPicPr>
          <p:nvPr/>
        </p:nvPicPr>
        <p:blipFill>
          <a:blip r:embed="rId3"/>
          <a:stretch>
            <a:fillRect/>
          </a:stretch>
        </p:blipFill>
        <p:spPr>
          <a:xfrm>
            <a:off x="2199860" y="1597432"/>
            <a:ext cx="7368209" cy="5341953"/>
          </a:xfrm>
          <a:prstGeom prst="rect">
            <a:avLst/>
          </a:prstGeom>
        </p:spPr>
      </p:pic>
    </p:spTree>
    <p:extLst>
      <p:ext uri="{BB962C8B-B14F-4D97-AF65-F5344CB8AC3E}">
        <p14:creationId xmlns:p14="http://schemas.microsoft.com/office/powerpoint/2010/main" val="171406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D7F9BFE-119F-B093-4B9F-9F220F72B030}"/>
              </a:ext>
            </a:extLst>
          </p:cNvPr>
          <p:cNvSpPr>
            <a:spLocks noGrp="1"/>
          </p:cNvSpPr>
          <p:nvPr>
            <p:ph type="title"/>
          </p:nvPr>
        </p:nvSpPr>
        <p:spPr>
          <a:xfrm>
            <a:off x="1371599" y="294538"/>
            <a:ext cx="9895951" cy="1033669"/>
          </a:xfrm>
        </p:spPr>
        <p:txBody>
          <a:bodyPr vert="horz" lIns="91440" tIns="45720" rIns="91440" bIns="45720" rtlCol="0">
            <a:normAutofit/>
          </a:bodyPr>
          <a:lstStyle/>
          <a:p>
            <a:r>
              <a:rPr lang="en-US" b="1" kern="1200" err="1">
                <a:solidFill>
                  <a:srgbClr val="FFFFFF"/>
                </a:solidFill>
                <a:latin typeface="+mj-lt"/>
                <a:ea typeface="+mj-ea"/>
                <a:cs typeface="+mj-cs"/>
              </a:rPr>
              <a:t>Đánh</a:t>
            </a:r>
            <a:r>
              <a:rPr lang="en-US" b="1" kern="1200">
                <a:solidFill>
                  <a:srgbClr val="FFFFFF"/>
                </a:solidFill>
                <a:latin typeface="+mj-lt"/>
                <a:ea typeface="+mj-ea"/>
                <a:cs typeface="+mj-cs"/>
              </a:rPr>
              <a:t> </a:t>
            </a:r>
            <a:r>
              <a:rPr lang="en-US" b="1" kern="1200" err="1">
                <a:solidFill>
                  <a:srgbClr val="FFFFFF"/>
                </a:solidFill>
                <a:latin typeface="+mj-lt"/>
                <a:ea typeface="+mj-ea"/>
                <a:cs typeface="+mj-cs"/>
              </a:rPr>
              <a:t>giá</a:t>
            </a:r>
            <a:r>
              <a:rPr lang="en-US" b="1" kern="1200">
                <a:solidFill>
                  <a:srgbClr val="FFFFFF"/>
                </a:solidFill>
                <a:latin typeface="+mj-lt"/>
                <a:ea typeface="+mj-ea"/>
                <a:cs typeface="+mj-cs"/>
              </a:rPr>
              <a:t> M</a:t>
            </a:r>
          </a:p>
        </p:txBody>
      </p:sp>
      <p:pic>
        <p:nvPicPr>
          <p:cNvPr id="6" name="Hình ảnh 4" descr="Ảnh có chứa bàn&#10;&#10;Mô tả được tự động tạo">
            <a:extLst>
              <a:ext uri="{FF2B5EF4-FFF2-40B4-BE49-F238E27FC236}">
                <a16:creationId xmlns:a16="http://schemas.microsoft.com/office/drawing/2014/main" id="{36B087F8-B5C0-251E-E483-D4B6DEEE618B}"/>
              </a:ext>
            </a:extLst>
          </p:cNvPr>
          <p:cNvPicPr>
            <a:picLocks noGrp="1" noChangeAspect="1"/>
          </p:cNvPicPr>
          <p:nvPr>
            <p:ph idx="1"/>
          </p:nvPr>
        </p:nvPicPr>
        <p:blipFill>
          <a:blip r:embed="rId2"/>
          <a:stretch>
            <a:fillRect/>
          </a:stretch>
        </p:blipFill>
        <p:spPr>
          <a:xfrm>
            <a:off x="974143" y="1590741"/>
            <a:ext cx="10243709" cy="5151290"/>
          </a:xfrm>
          <a:prstGeom prst="rect">
            <a:avLst/>
          </a:prstGeom>
        </p:spPr>
      </p:pic>
    </p:spTree>
    <p:extLst>
      <p:ext uri="{BB962C8B-B14F-4D97-AF65-F5344CB8AC3E}">
        <p14:creationId xmlns:p14="http://schemas.microsoft.com/office/powerpoint/2010/main" val="10700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61881"/>
            <a:ext cx="9895951" cy="1033669"/>
          </a:xfrm>
        </p:spPr>
        <p:txBody>
          <a:bodyPr>
            <a:normAutofit/>
          </a:bodyPr>
          <a:lstStyle/>
          <a:p>
            <a:r>
              <a:rPr lang="vi-VN" b="1">
                <a:solidFill>
                  <a:srgbClr val="FFFFFF"/>
                </a:solidFill>
                <a:latin typeface="Calibri" panose="020F0502020204030204" pitchFamily="34" charset="0"/>
                <a:cs typeface="Calibri" panose="020F0502020204030204" pitchFamily="34" charset="0"/>
              </a:rPr>
              <a:t>Yếu tố nguy cơ</a:t>
            </a:r>
            <a:endParaRPr lang="en-US" b="1">
              <a:solidFill>
                <a:srgbClr val="FFFFFF"/>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61391" y="1891970"/>
            <a:ext cx="10654748" cy="4575091"/>
          </a:xfrm>
        </p:spPr>
        <p:txBody>
          <a:bodyPr anchor="ctr">
            <a:normAutofit/>
          </a:bodyPr>
          <a:lstStyle/>
          <a:p>
            <a:r>
              <a:rPr lang="vi-VN" sz="2000"/>
              <a:t>Chế độ ăn: Chế độ ăn nhiều mỡ (động vật), thịt đỏ, thức uống có cồn.</a:t>
            </a:r>
          </a:p>
          <a:p>
            <a:r>
              <a:rPr lang="vi-VN" sz="2000"/>
              <a:t>Sinh hoạt: Béo phì, khói thuốc.</a:t>
            </a:r>
          </a:p>
          <a:p>
            <a:r>
              <a:rPr lang="vi-VN" sz="2000"/>
              <a:t>Yếu tố giảm nguy cơ: rau, trái cây, nhiều chất xơ, canxi, folate, aspirin và NSAID, vận động thể lực.</a:t>
            </a:r>
          </a:p>
          <a:p>
            <a:r>
              <a:rPr lang="vi-VN" sz="2000"/>
              <a:t>Yếu tố di truyền: Khoảng 15-35% bệnh nhân ung thư trực tràng có yếu tố di truyền.</a:t>
            </a:r>
            <a:endParaRPr lang="en-US" sz="2000"/>
          </a:p>
          <a:p>
            <a:pPr lvl="1">
              <a:buFont typeface="Courier New" panose="02070309020205020404" pitchFamily="49" charset="0"/>
              <a:buChar char="o"/>
            </a:pPr>
            <a:r>
              <a:rPr lang="vi-VN" sz="2000"/>
              <a:t>Hội chứng ung thư đại trực tràng di truyền không đa polyp (Hội chứng Lynch).</a:t>
            </a:r>
          </a:p>
          <a:p>
            <a:pPr lvl="1">
              <a:buFont typeface="Courier New" panose="02070309020205020404" pitchFamily="49" charset="0"/>
              <a:buChar char="o"/>
            </a:pPr>
            <a:r>
              <a:rPr lang="vi-VN" sz="2000"/>
              <a:t>Bệnh đa polyp đại trực tràng có tính gia đình: Hội chứng Peutz-Jeghers, hội chứng Gardner, hội chứng Turcot.</a:t>
            </a:r>
          </a:p>
          <a:p>
            <a:r>
              <a:rPr lang="vi-VN" sz="2000"/>
              <a:t>Những tổn thương tiền ung thư: Polyp trực tràng, viêm loét đại-trực tràng xuất huyết, bệnh Crohn. </a:t>
            </a:r>
          </a:p>
          <a:p>
            <a:endParaRPr lang="en-US" sz="2000"/>
          </a:p>
        </p:txBody>
      </p:sp>
    </p:spTree>
    <p:extLst>
      <p:ext uri="{BB962C8B-B14F-4D97-AF65-F5344CB8AC3E}">
        <p14:creationId xmlns:p14="http://schemas.microsoft.com/office/powerpoint/2010/main" val="352251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ctr"/>
            <a:r>
              <a:rPr lang="en-US" sz="4800" b="1" err="1">
                <a:solidFill>
                  <a:srgbClr val="FFFFFF"/>
                </a:solidFill>
              </a:rPr>
              <a:t>Điều</a:t>
            </a:r>
            <a:r>
              <a:rPr lang="en-US" sz="4800" b="1">
                <a:solidFill>
                  <a:srgbClr val="FFFFFF"/>
                </a:solidFill>
              </a:rPr>
              <a:t> </a:t>
            </a:r>
            <a:r>
              <a:rPr lang="en-US" sz="4800" b="1" err="1">
                <a:solidFill>
                  <a:srgbClr val="FFFFFF"/>
                </a:solidFill>
              </a:rPr>
              <a:t>trị</a:t>
            </a:r>
            <a:endParaRPr lang="en-US" sz="4800" b="1">
              <a:solidFill>
                <a:srgbClr val="FFFFFF"/>
              </a:solidFill>
            </a:endParaRPr>
          </a:p>
        </p:txBody>
      </p:sp>
      <p:sp>
        <p:nvSpPr>
          <p:cNvPr id="3" name="Content Placeholder 2"/>
          <p:cNvSpPr>
            <a:spLocks noGrp="1"/>
          </p:cNvSpPr>
          <p:nvPr>
            <p:ph idx="1"/>
          </p:nvPr>
        </p:nvSpPr>
        <p:spPr>
          <a:xfrm>
            <a:off x="4810259" y="649480"/>
            <a:ext cx="6555347" cy="5546047"/>
          </a:xfrm>
        </p:spPr>
        <p:txBody>
          <a:bodyPr vert="horz" lIns="91440" tIns="45720" rIns="91440" bIns="45720" rtlCol="0" anchor="ctr">
            <a:normAutofit/>
          </a:bodyPr>
          <a:lstStyle/>
          <a:p>
            <a:r>
              <a:rPr lang="en-US" sz="2400">
                <a:latin typeface="Arial"/>
                <a:cs typeface="Arial"/>
              </a:rPr>
              <a:t>Nguyên </a:t>
            </a:r>
            <a:r>
              <a:rPr lang="en-US" sz="2400" err="1">
                <a:latin typeface="Arial"/>
                <a:cs typeface="Arial"/>
              </a:rPr>
              <a:t>tắc</a:t>
            </a:r>
            <a:r>
              <a:rPr lang="en-US" sz="2400">
                <a:latin typeface="Arial"/>
                <a:cs typeface="Arial"/>
              </a:rPr>
              <a:t> </a:t>
            </a:r>
            <a:r>
              <a:rPr lang="en-US" sz="2400" err="1">
                <a:latin typeface="Arial"/>
                <a:cs typeface="Arial"/>
              </a:rPr>
              <a:t>điều</a:t>
            </a:r>
            <a:r>
              <a:rPr lang="en-US" sz="2400">
                <a:latin typeface="Arial"/>
                <a:cs typeface="Arial"/>
              </a:rPr>
              <a:t> </a:t>
            </a:r>
            <a:r>
              <a:rPr lang="en-US" sz="2400" err="1">
                <a:latin typeface="Arial"/>
                <a:cs typeface="Arial"/>
              </a:rPr>
              <a:t>trị</a:t>
            </a:r>
            <a:endParaRPr lang="en-US" sz="2400">
              <a:latin typeface="Arial"/>
              <a:cs typeface="Arial"/>
            </a:endParaRPr>
          </a:p>
          <a:p>
            <a:r>
              <a:rPr lang="en-US" sz="2400" err="1">
                <a:latin typeface="Arial"/>
                <a:cs typeface="Arial"/>
              </a:rPr>
              <a:t>Lựa</a:t>
            </a:r>
            <a:r>
              <a:rPr lang="en-US" sz="2400">
                <a:latin typeface="Arial"/>
                <a:cs typeface="Arial"/>
              </a:rPr>
              <a:t> </a:t>
            </a:r>
            <a:r>
              <a:rPr lang="en-US" sz="2400" err="1">
                <a:latin typeface="Arial"/>
                <a:cs typeface="Arial"/>
              </a:rPr>
              <a:t>chọn</a:t>
            </a:r>
            <a:r>
              <a:rPr lang="en-US" sz="2400">
                <a:latin typeface="Arial"/>
                <a:cs typeface="Arial"/>
              </a:rPr>
              <a:t> </a:t>
            </a:r>
            <a:r>
              <a:rPr lang="en-US" sz="2400" err="1">
                <a:latin typeface="Arial"/>
                <a:cs typeface="Arial"/>
              </a:rPr>
              <a:t>phương</a:t>
            </a:r>
            <a:r>
              <a:rPr lang="en-US" sz="2400">
                <a:latin typeface="Arial"/>
                <a:cs typeface="Arial"/>
              </a:rPr>
              <a:t> </a:t>
            </a:r>
            <a:r>
              <a:rPr lang="en-US" sz="2400" err="1">
                <a:latin typeface="Arial"/>
                <a:cs typeface="Arial"/>
              </a:rPr>
              <a:t>pháp</a:t>
            </a:r>
            <a:r>
              <a:rPr lang="en-US" sz="2400">
                <a:latin typeface="Arial"/>
                <a:cs typeface="Arial"/>
              </a:rPr>
              <a:t> </a:t>
            </a:r>
            <a:r>
              <a:rPr lang="en-US" sz="2400" err="1">
                <a:latin typeface="Arial"/>
                <a:cs typeface="Arial"/>
              </a:rPr>
              <a:t>phẫu</a:t>
            </a:r>
            <a:r>
              <a:rPr lang="en-US" sz="2400">
                <a:latin typeface="Arial"/>
                <a:cs typeface="Arial"/>
              </a:rPr>
              <a:t> </a:t>
            </a:r>
            <a:r>
              <a:rPr lang="en-US" sz="2400" err="1">
                <a:latin typeface="Arial"/>
                <a:cs typeface="Arial"/>
              </a:rPr>
              <a:t>thuật</a:t>
            </a:r>
            <a:endParaRPr lang="en-US" sz="2400">
              <a:latin typeface="Arial"/>
              <a:cs typeface="Arial"/>
            </a:endParaRPr>
          </a:p>
          <a:p>
            <a:r>
              <a:rPr lang="en-US" sz="2400" err="1">
                <a:latin typeface="Arial"/>
                <a:cs typeface="Arial"/>
              </a:rPr>
              <a:t>Điều</a:t>
            </a:r>
            <a:r>
              <a:rPr lang="en-US" sz="2400">
                <a:latin typeface="Arial"/>
                <a:cs typeface="Arial"/>
              </a:rPr>
              <a:t> </a:t>
            </a:r>
            <a:r>
              <a:rPr lang="en-US" sz="2400" err="1">
                <a:latin typeface="Arial"/>
                <a:cs typeface="Arial"/>
              </a:rPr>
              <a:t>trị</a:t>
            </a:r>
            <a:r>
              <a:rPr lang="en-US" sz="2400">
                <a:latin typeface="Arial"/>
                <a:cs typeface="Arial"/>
              </a:rPr>
              <a:t> </a:t>
            </a:r>
            <a:r>
              <a:rPr lang="en-US" sz="2400" err="1">
                <a:latin typeface="Arial"/>
                <a:cs typeface="Arial"/>
              </a:rPr>
              <a:t>hỗ</a:t>
            </a:r>
            <a:r>
              <a:rPr lang="en-US" sz="2400">
                <a:latin typeface="Arial"/>
                <a:cs typeface="Arial"/>
              </a:rPr>
              <a:t> </a:t>
            </a:r>
            <a:r>
              <a:rPr lang="en-US" sz="2400" err="1">
                <a:latin typeface="Arial"/>
                <a:cs typeface="Arial"/>
              </a:rPr>
              <a:t>trợ</a:t>
            </a:r>
            <a:r>
              <a:rPr lang="en-US" sz="2400">
                <a:latin typeface="Arial"/>
                <a:cs typeface="Arial"/>
              </a:rPr>
              <a:t> </a:t>
            </a:r>
            <a:r>
              <a:rPr lang="en-US" sz="2400" err="1">
                <a:latin typeface="Arial"/>
                <a:cs typeface="Arial"/>
              </a:rPr>
              <a:t>trước</a:t>
            </a:r>
            <a:r>
              <a:rPr lang="en-US" sz="2400">
                <a:latin typeface="Arial"/>
                <a:cs typeface="Arial"/>
              </a:rPr>
              <a:t> </a:t>
            </a:r>
            <a:r>
              <a:rPr lang="en-US" sz="2400" err="1">
                <a:latin typeface="Arial"/>
                <a:cs typeface="Arial"/>
              </a:rPr>
              <a:t>và</a:t>
            </a:r>
            <a:r>
              <a:rPr lang="en-US" sz="2400">
                <a:latin typeface="Arial"/>
                <a:cs typeface="Arial"/>
              </a:rPr>
              <a:t> </a:t>
            </a:r>
            <a:r>
              <a:rPr lang="en-US" sz="2400" err="1">
                <a:latin typeface="Arial"/>
                <a:cs typeface="Arial"/>
              </a:rPr>
              <a:t>sau</a:t>
            </a:r>
            <a:r>
              <a:rPr lang="en-US" sz="2400">
                <a:latin typeface="Arial"/>
                <a:cs typeface="Arial"/>
              </a:rPr>
              <a:t> </a:t>
            </a:r>
            <a:r>
              <a:rPr lang="en-US" sz="2400" err="1">
                <a:latin typeface="Arial"/>
                <a:cs typeface="Arial"/>
              </a:rPr>
              <a:t>phẫu</a:t>
            </a:r>
            <a:r>
              <a:rPr lang="en-US" sz="2400">
                <a:latin typeface="Arial"/>
                <a:cs typeface="Arial"/>
              </a:rPr>
              <a:t> </a:t>
            </a:r>
            <a:r>
              <a:rPr lang="en-US" sz="2400" err="1">
                <a:latin typeface="Arial"/>
                <a:cs typeface="Arial"/>
              </a:rPr>
              <a:t>thuật</a:t>
            </a:r>
            <a:endParaRPr lang="en-US" sz="2400">
              <a:latin typeface="Arial"/>
              <a:cs typeface="Arial"/>
            </a:endParaRPr>
          </a:p>
          <a:p>
            <a:r>
              <a:rPr lang="en-US" sz="2400" err="1">
                <a:latin typeface="Arial"/>
                <a:cs typeface="Arial"/>
              </a:rPr>
              <a:t>Phác</a:t>
            </a:r>
            <a:r>
              <a:rPr lang="en-US" sz="2400">
                <a:latin typeface="Arial"/>
                <a:cs typeface="Arial"/>
              </a:rPr>
              <a:t> </a:t>
            </a:r>
            <a:r>
              <a:rPr lang="en-US" sz="2400" err="1">
                <a:latin typeface="Arial"/>
                <a:cs typeface="Arial"/>
              </a:rPr>
              <a:t>đồ</a:t>
            </a:r>
            <a:r>
              <a:rPr lang="en-US" sz="2400">
                <a:latin typeface="Arial"/>
                <a:cs typeface="Arial"/>
              </a:rPr>
              <a:t> </a:t>
            </a:r>
            <a:r>
              <a:rPr lang="en-US" sz="2400" err="1">
                <a:latin typeface="Arial"/>
                <a:cs typeface="Arial"/>
              </a:rPr>
              <a:t>điều</a:t>
            </a:r>
            <a:r>
              <a:rPr lang="en-US" sz="2400">
                <a:latin typeface="Arial"/>
                <a:cs typeface="Arial"/>
              </a:rPr>
              <a:t> </a:t>
            </a:r>
            <a:r>
              <a:rPr lang="en-US" sz="2400" err="1">
                <a:latin typeface="Arial"/>
                <a:cs typeface="Arial"/>
              </a:rPr>
              <a:t>trị</a:t>
            </a:r>
            <a:r>
              <a:rPr lang="en-US" sz="2400">
                <a:latin typeface="Arial"/>
                <a:cs typeface="Arial"/>
              </a:rPr>
              <a:t> </a:t>
            </a:r>
            <a:r>
              <a:rPr lang="en-US" sz="2400" err="1">
                <a:latin typeface="Arial"/>
                <a:cs typeface="Arial"/>
              </a:rPr>
              <a:t>theo</a:t>
            </a:r>
            <a:r>
              <a:rPr lang="en-US" sz="2400">
                <a:latin typeface="Arial"/>
                <a:cs typeface="Arial"/>
              </a:rPr>
              <a:t> </a:t>
            </a:r>
            <a:r>
              <a:rPr lang="en-US" sz="2400" err="1">
                <a:latin typeface="Arial"/>
                <a:cs typeface="Arial"/>
              </a:rPr>
              <a:t>giai</a:t>
            </a:r>
            <a:r>
              <a:rPr lang="en-US" sz="2400">
                <a:latin typeface="Arial"/>
                <a:cs typeface="Arial"/>
              </a:rPr>
              <a:t> </a:t>
            </a:r>
            <a:r>
              <a:rPr lang="en-US" sz="2400" err="1">
                <a:latin typeface="Arial"/>
                <a:cs typeface="Arial"/>
              </a:rPr>
              <a:t>đoạn</a:t>
            </a:r>
            <a:endParaRPr lang="en-US" sz="2400">
              <a:latin typeface="Arial"/>
              <a:cs typeface="Arial"/>
            </a:endParaRPr>
          </a:p>
        </p:txBody>
      </p:sp>
    </p:spTree>
    <p:extLst>
      <p:ext uri="{BB962C8B-B14F-4D97-AF65-F5344CB8AC3E}">
        <p14:creationId xmlns:p14="http://schemas.microsoft.com/office/powerpoint/2010/main" val="322878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err="1">
                <a:solidFill>
                  <a:srgbClr val="FFFFFF"/>
                </a:solidFill>
              </a:rPr>
              <a:t>Nguyên</a:t>
            </a:r>
            <a:r>
              <a:rPr lang="en-US" sz="4000" b="1">
                <a:solidFill>
                  <a:srgbClr val="FFFFFF"/>
                </a:solidFill>
              </a:rPr>
              <a:t> </a:t>
            </a:r>
            <a:r>
              <a:rPr lang="en-US" sz="4000" b="1" err="1">
                <a:solidFill>
                  <a:srgbClr val="FFFFFF"/>
                </a:solidFill>
              </a:rPr>
              <a:t>tắc</a:t>
            </a:r>
            <a:r>
              <a:rPr lang="en-US" sz="4000" b="1">
                <a:solidFill>
                  <a:srgbClr val="FFFFFF"/>
                </a:solidFill>
              </a:rPr>
              <a:t> </a:t>
            </a:r>
            <a:r>
              <a:rPr lang="en-US" sz="4000" b="1" err="1">
                <a:solidFill>
                  <a:srgbClr val="FFFFFF"/>
                </a:solidFill>
              </a:rPr>
              <a:t>điều</a:t>
            </a:r>
            <a:r>
              <a:rPr lang="en-US" sz="4000" b="1">
                <a:solidFill>
                  <a:srgbClr val="FFFFFF"/>
                </a:solidFill>
              </a:rPr>
              <a:t> </a:t>
            </a:r>
            <a:r>
              <a:rPr lang="en-US" sz="4000" b="1" err="1">
                <a:solidFill>
                  <a:srgbClr val="FFFFFF"/>
                </a:solidFill>
              </a:rPr>
              <a:t>trị</a:t>
            </a:r>
            <a:endParaRPr lang="en-US" sz="4000" b="1">
              <a:solidFill>
                <a:srgbClr val="FFFFFF"/>
              </a:solidFill>
            </a:endParaRPr>
          </a:p>
        </p:txBody>
      </p:sp>
      <p:sp>
        <p:nvSpPr>
          <p:cNvPr id="17" name="Content Placeholder 2"/>
          <p:cNvSpPr>
            <a:spLocks noGrp="1"/>
          </p:cNvSpPr>
          <p:nvPr>
            <p:ph idx="1"/>
          </p:nvPr>
        </p:nvSpPr>
        <p:spPr>
          <a:xfrm>
            <a:off x="771759" y="2302565"/>
            <a:ext cx="10648477" cy="2252870"/>
          </a:xfrm>
        </p:spPr>
        <p:txBody>
          <a:bodyPr vert="horz" lIns="91440" tIns="45720" rIns="91440" bIns="45720" rtlCol="0" anchor="ctr">
            <a:normAutofit/>
          </a:bodyPr>
          <a:lstStyle/>
          <a:p>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hợp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thức</a:t>
            </a:r>
            <a:r>
              <a:rPr lang="en-US" sz="2000">
                <a:latin typeface="Arial" panose="020B0604020202020204" pitchFamily="34" charset="0"/>
                <a:cs typeface="Arial" panose="020B0604020202020204" pitchFamily="34" charset="0"/>
              </a:rPr>
              <a:t> (PT, HT, XT, </a:t>
            </a:r>
            <a:r>
              <a:rPr lang="en-US" sz="2000" err="1">
                <a:latin typeface="Arial" panose="020B0604020202020204" pitchFamily="34" charset="0"/>
                <a:cs typeface="Arial" panose="020B0604020202020204" pitchFamily="34" charset="0"/>
              </a:rPr>
              <a:t>nâng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khác</a:t>
            </a:r>
            <a:r>
              <a:rPr lang="en-US" sz="2000">
                <a:latin typeface="Arial" panose="020B0604020202020204" pitchFamily="34" charset="0"/>
                <a:cs typeface="Arial" panose="020B0604020202020204" pitchFamily="34" charset="0"/>
              </a:rPr>
              <a:t>) </a:t>
            </a:r>
            <a:endParaRPr lang="en-US" sz="2000">
              <a:latin typeface="Arial" panose="020B0604020202020204" pitchFamily="34" charset="0"/>
              <a:ea typeface="Calibri"/>
              <a:cs typeface="Arial" panose="020B0604020202020204" pitchFamily="34" charset="0"/>
            </a:endParaRPr>
          </a:p>
          <a:p>
            <a:r>
              <a:rPr lang="en-US" sz="2000" err="1">
                <a:latin typeface="Arial" panose="020B0604020202020204" pitchFamily="34" charset="0"/>
                <a:cs typeface="Arial" panose="020B0604020202020204" pitchFamily="34" charset="0"/>
              </a:rPr>
              <a:t>Phẫu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phương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pháp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chính</a:t>
            </a:r>
            <a:endParaRPr lang="en-US" sz="2000">
              <a:latin typeface="Arial" panose="020B0604020202020204" pitchFamily="34" charset="0"/>
              <a:ea typeface="Calibri"/>
              <a:cs typeface="Arial" panose="020B0604020202020204" pitchFamily="34" charset="0"/>
            </a:endParaRPr>
          </a:p>
          <a:p>
            <a:r>
              <a:rPr lang="en-US" sz="2000" err="1">
                <a:latin typeface="Arial" panose="020B0604020202020204" pitchFamily="34" charset="0"/>
                <a:cs typeface="Arial" panose="020B0604020202020204" pitchFamily="34" charset="0"/>
              </a:rPr>
              <a:t>Ưu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tiên</a:t>
            </a:r>
            <a:r>
              <a:rPr lang="en-US" sz="2000">
                <a:latin typeface="Arial" panose="020B0604020202020204" pitchFamily="34" charset="0"/>
                <a:cs typeface="Arial" panose="020B0604020202020204" pitchFamily="34" charset="0"/>
              </a:rPr>
              <a:t> PTNS </a:t>
            </a:r>
            <a:endParaRPr lang="en-US" sz="2000">
              <a:latin typeface="Arial" panose="020B0604020202020204" pitchFamily="34" charset="0"/>
              <a:ea typeface="Calibri"/>
              <a:cs typeface="Arial" panose="020B0604020202020204" pitchFamily="34" charset="0"/>
            </a:endParaRPr>
          </a:p>
          <a:p>
            <a:r>
              <a:rPr lang="en-US" sz="2000" err="1">
                <a:latin typeface="Arial" panose="020B0604020202020204" pitchFamily="34" charset="0"/>
                <a:ea typeface="Calibri"/>
                <a:cs typeface="Arial" panose="020B0604020202020204" pitchFamily="34" charset="0"/>
              </a:rPr>
              <a:t>Điều</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trị</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cá</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thể</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hóa</a:t>
            </a:r>
            <a:endParaRPr lang="en-US" sz="200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66423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7" y="348865"/>
            <a:ext cx="10044023" cy="877729"/>
          </a:xfrm>
        </p:spPr>
        <p:txBody>
          <a:bodyPr anchor="ctr">
            <a:normAutofit/>
          </a:bodyPr>
          <a:lstStyle/>
          <a:p>
            <a:r>
              <a:rPr lang="en-US" sz="4000" b="1" err="1">
                <a:solidFill>
                  <a:srgbClr val="FFFFFF"/>
                </a:solidFill>
              </a:rPr>
              <a:t>Lựa</a:t>
            </a:r>
            <a:r>
              <a:rPr lang="en-US" sz="4000" b="1">
                <a:solidFill>
                  <a:srgbClr val="FFFFFF"/>
                </a:solidFill>
              </a:rPr>
              <a:t> </a:t>
            </a:r>
            <a:r>
              <a:rPr lang="en-US" sz="4000" b="1" err="1">
                <a:solidFill>
                  <a:srgbClr val="FFFFFF"/>
                </a:solidFill>
              </a:rPr>
              <a:t>chọn</a:t>
            </a:r>
            <a:r>
              <a:rPr lang="en-US" sz="4000" b="1">
                <a:solidFill>
                  <a:srgbClr val="FFFFFF"/>
                </a:solidFill>
              </a:rPr>
              <a:t> </a:t>
            </a:r>
            <a:r>
              <a:rPr lang="en-US" sz="4000" b="1" err="1">
                <a:solidFill>
                  <a:srgbClr val="FFFFFF"/>
                </a:solidFill>
              </a:rPr>
              <a:t>phương</a:t>
            </a:r>
            <a:r>
              <a:rPr lang="en-US" sz="4000" b="1">
                <a:solidFill>
                  <a:srgbClr val="FFFFFF"/>
                </a:solidFill>
              </a:rPr>
              <a:t> </a:t>
            </a:r>
            <a:r>
              <a:rPr lang="en-US" sz="4000" b="1" err="1">
                <a:solidFill>
                  <a:srgbClr val="FFFFFF"/>
                </a:solidFill>
              </a:rPr>
              <a:t>pháp</a:t>
            </a:r>
            <a:r>
              <a:rPr lang="en-US" sz="4000" b="1">
                <a:solidFill>
                  <a:srgbClr val="FFFFFF"/>
                </a:solidFill>
              </a:rPr>
              <a:t> PT</a:t>
            </a:r>
          </a:p>
        </p:txBody>
      </p:sp>
      <p:graphicFrame>
        <p:nvGraphicFramePr>
          <p:cNvPr id="5" name="Content Placeholder 2">
            <a:extLst>
              <a:ext uri="{FF2B5EF4-FFF2-40B4-BE49-F238E27FC236}">
                <a16:creationId xmlns:a16="http://schemas.microsoft.com/office/drawing/2014/main" id="{684ED100-5799-7F2B-359F-4513A4A1D88E}"/>
              </a:ext>
            </a:extLst>
          </p:cNvPr>
          <p:cNvGraphicFramePr>
            <a:graphicFrameLocks noGrp="1"/>
          </p:cNvGraphicFramePr>
          <p:nvPr>
            <p:ph idx="1"/>
            <p:extLst>
              <p:ext uri="{D42A27DB-BD31-4B8C-83A1-F6EECF244321}">
                <p14:modId xmlns:p14="http://schemas.microsoft.com/office/powerpoint/2010/main" val="84586871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57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ormAutofit/>
          </a:bodyPr>
          <a:lstStyle/>
          <a:p>
            <a:r>
              <a:rPr lang="en-US" sz="4000" b="1" err="1">
                <a:solidFill>
                  <a:srgbClr val="FFFFFF"/>
                </a:solidFill>
              </a:rPr>
              <a:t>Cắt</a:t>
            </a:r>
            <a:r>
              <a:rPr lang="en-US" sz="4000" b="1">
                <a:solidFill>
                  <a:srgbClr val="FFFFFF"/>
                </a:solidFill>
              </a:rPr>
              <a:t> </a:t>
            </a:r>
            <a:r>
              <a:rPr lang="en-US" sz="4000" b="1" err="1">
                <a:solidFill>
                  <a:srgbClr val="FFFFFF"/>
                </a:solidFill>
              </a:rPr>
              <a:t>bỏ</a:t>
            </a:r>
            <a:r>
              <a:rPr lang="en-US" sz="4000" b="1">
                <a:solidFill>
                  <a:srgbClr val="FFFFFF"/>
                </a:solidFill>
              </a:rPr>
              <a:t> u </a:t>
            </a:r>
            <a:r>
              <a:rPr lang="en-US" sz="4000" b="1" err="1">
                <a:solidFill>
                  <a:srgbClr val="FFFFFF"/>
                </a:solidFill>
              </a:rPr>
              <a:t>tại</a:t>
            </a:r>
            <a:r>
              <a:rPr lang="en-US" sz="4000" b="1">
                <a:solidFill>
                  <a:srgbClr val="FFFFFF"/>
                </a:solidFill>
              </a:rPr>
              <a:t> </a:t>
            </a:r>
            <a:r>
              <a:rPr lang="en-US" sz="4000" b="1" err="1">
                <a:solidFill>
                  <a:srgbClr val="FFFFFF"/>
                </a:solidFill>
              </a:rPr>
              <a:t>chỗ</a:t>
            </a:r>
            <a:endParaRPr lang="en-US" sz="4000" b="1">
              <a:solidFill>
                <a:srgbClr val="FFFFFF"/>
              </a:solidFill>
            </a:endParaRPr>
          </a:p>
        </p:txBody>
      </p:sp>
      <p:graphicFrame>
        <p:nvGraphicFramePr>
          <p:cNvPr id="5" name="Content Placeholder 2">
            <a:extLst>
              <a:ext uri="{FF2B5EF4-FFF2-40B4-BE49-F238E27FC236}">
                <a16:creationId xmlns:a16="http://schemas.microsoft.com/office/drawing/2014/main" id="{5D16ADBC-769E-0B95-1D67-295EB087FAA5}"/>
              </a:ext>
            </a:extLst>
          </p:cNvPr>
          <p:cNvGraphicFramePr>
            <a:graphicFrameLocks noGrp="1"/>
          </p:cNvGraphicFramePr>
          <p:nvPr>
            <p:ph idx="1"/>
            <p:extLst>
              <p:ext uri="{D42A27DB-BD31-4B8C-83A1-F6EECF244321}">
                <p14:modId xmlns:p14="http://schemas.microsoft.com/office/powerpoint/2010/main" val="355506426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1638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err="1">
                <a:solidFill>
                  <a:srgbClr val="FFFFFF"/>
                </a:solidFill>
              </a:rPr>
              <a:t>Phẫu</a:t>
            </a:r>
            <a:r>
              <a:rPr lang="en-US" sz="4000" b="1">
                <a:solidFill>
                  <a:srgbClr val="FFFFFF"/>
                </a:solidFill>
              </a:rPr>
              <a:t> </a:t>
            </a:r>
            <a:r>
              <a:rPr lang="en-US" sz="4000" b="1" err="1">
                <a:solidFill>
                  <a:srgbClr val="FFFFFF"/>
                </a:solidFill>
              </a:rPr>
              <a:t>thuật</a:t>
            </a:r>
            <a:r>
              <a:rPr lang="en-US" sz="4000" b="1">
                <a:solidFill>
                  <a:srgbClr val="FFFFFF"/>
                </a:solidFill>
              </a:rPr>
              <a:t> </a:t>
            </a:r>
            <a:r>
              <a:rPr lang="en-US" sz="4000" b="1" err="1">
                <a:solidFill>
                  <a:srgbClr val="FFFFFF"/>
                </a:solidFill>
              </a:rPr>
              <a:t>bảo</a:t>
            </a:r>
            <a:r>
              <a:rPr lang="en-US" sz="4000" b="1">
                <a:solidFill>
                  <a:srgbClr val="FFFFFF"/>
                </a:solidFill>
              </a:rPr>
              <a:t> </a:t>
            </a:r>
            <a:r>
              <a:rPr lang="en-US" sz="4000" b="1" err="1">
                <a:solidFill>
                  <a:srgbClr val="FFFFFF"/>
                </a:solidFill>
              </a:rPr>
              <a:t>tồn</a:t>
            </a:r>
            <a:r>
              <a:rPr lang="en-US" sz="4000" b="1">
                <a:solidFill>
                  <a:srgbClr val="FFFFFF"/>
                </a:solidFill>
              </a:rPr>
              <a:t> </a:t>
            </a:r>
            <a:r>
              <a:rPr lang="en-US" sz="4000" b="1" err="1">
                <a:solidFill>
                  <a:srgbClr val="FFFFFF"/>
                </a:solidFill>
              </a:rPr>
              <a:t>cơ</a:t>
            </a:r>
            <a:r>
              <a:rPr lang="en-US" sz="4000" b="1">
                <a:solidFill>
                  <a:srgbClr val="FFFFFF"/>
                </a:solidFill>
              </a:rPr>
              <a:t> </a:t>
            </a:r>
            <a:r>
              <a:rPr lang="en-US" sz="4000" b="1" err="1">
                <a:solidFill>
                  <a:srgbClr val="FFFFFF"/>
                </a:solidFill>
              </a:rPr>
              <a:t>thắt</a:t>
            </a:r>
            <a:endParaRPr lang="en-US" sz="4000" b="1">
              <a:solidFill>
                <a:srgbClr val="FFFFFF"/>
              </a:solidFill>
            </a:endParaRPr>
          </a:p>
        </p:txBody>
      </p:sp>
      <p:sp>
        <p:nvSpPr>
          <p:cNvPr id="3" name="Content Placeholder 2"/>
          <p:cNvSpPr>
            <a:spLocks noGrp="1"/>
          </p:cNvSpPr>
          <p:nvPr>
            <p:ph idx="1"/>
          </p:nvPr>
        </p:nvSpPr>
        <p:spPr>
          <a:xfrm>
            <a:off x="795131" y="1986893"/>
            <a:ext cx="10273995" cy="3683358"/>
          </a:xfrm>
        </p:spPr>
        <p:txBody>
          <a:bodyPr vert="horz" lIns="91440" tIns="45720" rIns="91440" bIns="45720" rtlCol="0" anchor="ctr">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Nguyên</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tắc</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điều</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trị</a:t>
            </a:r>
            <a:r>
              <a:rPr lang="en-US" sz="2000" b="1">
                <a:latin typeface="Arial" panose="020B0604020202020204" pitchFamily="34" charset="0"/>
                <a:cs typeface="Arial" panose="020B0604020202020204" pitchFamily="34" charset="0"/>
              </a:rPr>
              <a:t>:</a:t>
            </a:r>
          </a:p>
          <a:p>
            <a:pPr lvl="1"/>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rộng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u (&gt;=2cm) + </a:t>
            </a:r>
            <a:r>
              <a:rPr lang="en-US" sz="2000" err="1">
                <a:latin typeface="Arial" panose="020B0604020202020204" pitchFamily="34" charset="0"/>
                <a:cs typeface="Arial" panose="020B0604020202020204" pitchFamily="34" charset="0"/>
              </a:rPr>
              <a:t>hạch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vùng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mạch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máu</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lấn</a:t>
            </a:r>
            <a:endParaRPr lang="en-US" sz="2000">
              <a:latin typeface="Arial" panose="020B0604020202020204" pitchFamily="34" charset="0"/>
              <a:cs typeface="Arial" panose="020B0604020202020204" pitchFamily="34" charset="0"/>
            </a:endParaRPr>
          </a:p>
          <a:p>
            <a:pPr lvl="2">
              <a:buFont typeface="Courier New" panose="02070309020205020404" pitchFamily="49" charset="0"/>
              <a:buChar char="o"/>
            </a:pPr>
            <a:r>
              <a:rPr lang="en-US">
                <a:latin typeface="Arial" panose="020B0604020202020204" pitchFamily="34" charset="0"/>
                <a:cs typeface="Arial" panose="020B0604020202020204" pitchFamily="34" charset="0"/>
              </a:rPr>
              <a:t>1/3 G + 1/3 D: TME – </a:t>
            </a:r>
            <a:r>
              <a:rPr lang="en-US" err="1">
                <a:latin typeface="Arial" panose="020B0604020202020204" pitchFamily="34" charset="0"/>
                <a:cs typeface="Arial" panose="020B0604020202020204" pitchFamily="34" charset="0"/>
              </a:rPr>
              <a:t>cắt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tràng</a:t>
            </a:r>
            <a:endParaRPr lang="en-US">
              <a:latin typeface="Arial" panose="020B0604020202020204" pitchFamily="34" charset="0"/>
              <a:cs typeface="Arial" panose="020B0604020202020204" pitchFamily="34" charset="0"/>
            </a:endParaRPr>
          </a:p>
          <a:p>
            <a:pPr lvl="2">
              <a:buFont typeface="Courier New" panose="02070309020205020404" pitchFamily="49" charset="0"/>
              <a:buChar char="o"/>
            </a:pPr>
            <a:r>
              <a:rPr lang="en-US">
                <a:latin typeface="Arial" panose="020B0604020202020204" pitchFamily="34" charset="0"/>
                <a:cs typeface="Arial" panose="020B0604020202020204" pitchFamily="34" charset="0"/>
              </a:rPr>
              <a:t>1/3 T: </a:t>
            </a:r>
            <a:r>
              <a:rPr lang="en-US" err="1">
                <a:latin typeface="Arial" panose="020B0604020202020204" pitchFamily="34" charset="0"/>
                <a:cs typeface="Arial" panose="020B0604020202020204" pitchFamily="34" charset="0"/>
              </a:rPr>
              <a:t>Cắt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tràng</a:t>
            </a:r>
            <a:endParaRPr lang="en-US">
              <a:latin typeface="Arial" panose="020B0604020202020204" pitchFamily="34" charset="0"/>
              <a:cs typeface="Arial" panose="020B0604020202020204" pitchFamily="34" charset="0"/>
            </a:endParaRPr>
          </a:p>
          <a:p>
            <a:pPr lvl="1"/>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Phục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hồi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ruột</a:t>
            </a:r>
            <a:endParaRPr lang="en-US" sz="2000">
              <a:latin typeface="Arial" panose="020B0604020202020204" pitchFamily="34" charset="0"/>
              <a:cs typeface="Arial" panose="020B0604020202020204" pitchFamily="34" charset="0"/>
            </a:endParaRPr>
          </a:p>
          <a:p>
            <a:pPr lvl="1"/>
            <a:r>
              <a:rPr lang="en-US" sz="2000" err="1">
                <a:latin typeface="Arial" panose="020B0604020202020204" pitchFamily="34" charset="0"/>
                <a:cs typeface="Arial" panose="020B0604020202020204" pitchFamily="34" charset="0"/>
              </a:rPr>
              <a:t>Ưu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soi</a:t>
            </a:r>
          </a:p>
          <a:p>
            <a:pPr marL="457200" lvl="1" indent="0">
              <a:buNone/>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3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a:normAutofit/>
          </a:bodyPr>
          <a:lstStyle/>
          <a:p>
            <a:r>
              <a:rPr lang="en-US" b="1"/>
              <a:t>TME (Total </a:t>
            </a:r>
            <a:r>
              <a:rPr lang="en-US" b="1" err="1"/>
              <a:t>mesorectum</a:t>
            </a:r>
            <a:r>
              <a:rPr lang="en-US" b="1"/>
              <a:t> excision)</a:t>
            </a:r>
          </a:p>
        </p:txBody>
      </p:sp>
      <p:sp>
        <p:nvSpPr>
          <p:cNvPr id="3" name="Content Placeholder 2"/>
          <p:cNvSpPr>
            <a:spLocks noGrp="1"/>
          </p:cNvSpPr>
          <p:nvPr>
            <p:ph idx="1"/>
          </p:nvPr>
        </p:nvSpPr>
        <p:spPr>
          <a:xfrm>
            <a:off x="838200" y="2191807"/>
            <a:ext cx="4936067" cy="3985155"/>
          </a:xfrm>
        </p:spPr>
        <p:txBody>
          <a:bodyPr vert="horz" lIns="91440" tIns="45720" rIns="91440" bIns="45720" rtlCol="0">
            <a:normAutofit/>
          </a:bodyPr>
          <a:lstStyle/>
          <a:p>
            <a:r>
              <a:rPr lang="en-US" sz="2000">
                <a:latin typeface="Arial" panose="020B0604020202020204" pitchFamily="34" charset="0"/>
                <a:cs typeface="Arial" panose="020B0604020202020204" pitchFamily="34" charset="0"/>
              </a:rPr>
              <a:t>TME =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toàn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Phương </a:t>
            </a:r>
            <a:r>
              <a:rPr lang="en-US" sz="2000" err="1">
                <a:latin typeface="Arial" panose="020B0604020202020204" pitchFamily="34" charset="0"/>
                <a:cs typeface="Arial" panose="020B0604020202020204" pitchFamily="34" charset="0"/>
              </a:rPr>
              <a:t>pháp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chuẩn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p>
          <a:p>
            <a:pPr lvl="1"/>
            <a:r>
              <a:rPr lang="en-US" sz="2000" err="1">
                <a:latin typeface="Arial" panose="020B0604020202020204" pitchFamily="34" charset="0"/>
                <a:cs typeface="Arial" panose="020B0604020202020204" pitchFamily="34" charset="0"/>
              </a:rPr>
              <a:t>Giảm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tỉ</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lệ</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phát</a:t>
            </a:r>
            <a:endParaRPr lang="en-US" sz="2000">
              <a:latin typeface="Arial" panose="020B0604020202020204" pitchFamily="34" charset="0"/>
              <a:cs typeface="Arial" panose="020B0604020202020204" pitchFamily="34" charset="0"/>
            </a:endParaRPr>
          </a:p>
          <a:p>
            <a:pPr lvl="1"/>
            <a:r>
              <a:rPr lang="en-US" sz="2000" err="1">
                <a:latin typeface="Arial" panose="020B0604020202020204" pitchFamily="34" charset="0"/>
                <a:cs typeface="Arial" panose="020B0604020202020204" pitchFamily="34" charset="0"/>
              </a:rPr>
              <a:t>Kéo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dài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thời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sống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TME </a:t>
            </a:r>
            <a:r>
              <a:rPr lang="en-US" sz="2000" err="1">
                <a:latin typeface="Arial" panose="020B0604020202020204" pitchFamily="34" charset="0"/>
                <a:cs typeface="Arial" panose="020B0604020202020204" pitchFamily="34" charset="0"/>
              </a:rPr>
              <a:t>đảm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bảo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thành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PM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vỏ</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bọc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bên</a:t>
            </a:r>
            <a:r>
              <a:rPr lang="en-US" sz="2000">
                <a:latin typeface="Arial" panose="020B0604020202020204" pitchFamily="34" charset="0"/>
                <a:cs typeface="Arial" panose="020B0604020202020204" pitchFamily="34" charset="0"/>
              </a:rPr>
              <a:t>/</a:t>
            </a:r>
            <a:r>
              <a:rPr lang="en-US" sz="2000" err="1">
                <a:latin typeface="Arial" panose="020B0604020202020204" pitchFamily="34" charset="0"/>
                <a:cs typeface="Arial" panose="020B0604020202020204" pitchFamily="34" charset="0"/>
              </a:rPr>
              <a:t>sau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nguyên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vẹn</a:t>
            </a:r>
            <a:r>
              <a:rPr lang="en-US" sz="2000">
                <a:latin typeface="Arial" panose="020B0604020202020204" pitchFamily="34" charset="0"/>
                <a:cs typeface="Arial" panose="020B0604020202020204" pitchFamily="34" charset="0"/>
              </a:rPr>
              <a:t>.</a:t>
            </a:r>
          </a:p>
          <a:p>
            <a:r>
              <a:rPr lang="en-US" sz="2000">
                <a:latin typeface="Arial" panose="020B0604020202020204" pitchFamily="34" charset="0"/>
                <a:ea typeface="Calibri" panose="020F0502020204030204"/>
                <a:cs typeface="Arial" panose="020B0604020202020204" pitchFamily="34" charset="0"/>
              </a:rPr>
              <a:t>TME </a:t>
            </a:r>
            <a:r>
              <a:rPr lang="en-US" sz="2000" err="1">
                <a:latin typeface="Arial" panose="020B0604020202020204" pitchFamily="34" charset="0"/>
                <a:ea typeface="Calibri" panose="020F0502020204030204"/>
                <a:cs typeface="Arial" panose="020B0604020202020204" pitchFamily="34" charset="0"/>
              </a:rPr>
              <a:t>thực</a:t>
            </a:r>
            <a:r>
              <a:rPr lang="en-US" sz="2000">
                <a:latin typeface="Arial" panose="020B0604020202020204" pitchFamily="34" charset="0"/>
                <a:ea typeface="Calibri" panose="020F0502020204030204"/>
                <a:cs typeface="Arial" panose="020B0604020202020204" pitchFamily="34" charset="0"/>
              </a:rPr>
              <a:t> </a:t>
            </a:r>
            <a:r>
              <a:rPr lang="en-US" sz="2000" err="1">
                <a:latin typeface="Arial" panose="020B0604020202020204" pitchFamily="34" charset="0"/>
                <a:ea typeface="Calibri" panose="020F0502020204030204"/>
                <a:cs typeface="Arial" panose="020B0604020202020204" pitchFamily="34" charset="0"/>
              </a:rPr>
              <a:t>hiện</a:t>
            </a:r>
            <a:r>
              <a:rPr lang="en-US" sz="2000">
                <a:latin typeface="Arial" panose="020B0604020202020204" pitchFamily="34" charset="0"/>
                <a:ea typeface="Calibri" panose="020F0502020204030204"/>
                <a:cs typeface="Arial" panose="020B0604020202020204" pitchFamily="34" charset="0"/>
              </a:rPr>
              <a:t> qua NS ổ </a:t>
            </a:r>
            <a:r>
              <a:rPr lang="en-US" sz="2000" err="1">
                <a:latin typeface="Arial" panose="020B0604020202020204" pitchFamily="34" charset="0"/>
                <a:ea typeface="Calibri" panose="020F0502020204030204"/>
                <a:cs typeface="Arial" panose="020B0604020202020204" pitchFamily="34" charset="0"/>
              </a:rPr>
              <a:t>bụng</a:t>
            </a:r>
            <a:r>
              <a:rPr lang="en-US" sz="2000">
                <a:latin typeface="Arial" panose="020B0604020202020204" pitchFamily="34" charset="0"/>
                <a:ea typeface="Calibri" panose="020F0502020204030204"/>
                <a:cs typeface="Arial" panose="020B0604020202020204" pitchFamily="34" charset="0"/>
              </a:rPr>
              <a:t> </a:t>
            </a:r>
            <a:r>
              <a:rPr lang="en-US" sz="2000" err="1">
                <a:latin typeface="Arial" panose="020B0604020202020204" pitchFamily="34" charset="0"/>
                <a:ea typeface="Calibri" panose="020F0502020204030204"/>
                <a:cs typeface="Arial" panose="020B0604020202020204" pitchFamily="34" charset="0"/>
              </a:rPr>
              <a:t>hoặc</a:t>
            </a:r>
            <a:r>
              <a:rPr lang="en-US" sz="2000">
                <a:latin typeface="Arial" panose="020B0604020202020204" pitchFamily="34" charset="0"/>
                <a:ea typeface="Calibri" panose="020F0502020204030204"/>
                <a:cs typeface="Arial" panose="020B0604020202020204" pitchFamily="34" charset="0"/>
              </a:rPr>
              <a:t> NS qua </a:t>
            </a:r>
            <a:r>
              <a:rPr lang="en-US" sz="2000" err="1">
                <a:latin typeface="Arial" panose="020B0604020202020204" pitchFamily="34" charset="0"/>
                <a:ea typeface="Calibri" panose="020F0502020204030204"/>
                <a:cs typeface="Arial" panose="020B0604020202020204" pitchFamily="34" charset="0"/>
              </a:rPr>
              <a:t>ngã</a:t>
            </a:r>
            <a:r>
              <a:rPr lang="en-US" sz="2000">
                <a:latin typeface="Arial" panose="020B0604020202020204" pitchFamily="34" charset="0"/>
                <a:ea typeface="Calibri" panose="020F0502020204030204"/>
                <a:cs typeface="Arial" panose="020B0604020202020204" pitchFamily="34" charset="0"/>
              </a:rPr>
              <a:t> HM</a:t>
            </a:r>
          </a:p>
          <a:p>
            <a:endParaRPr lang="en-US" sz="2000"/>
          </a:p>
          <a:p>
            <a:endParaRPr lang="en-US" sz="2000">
              <a:ea typeface="Calibri" panose="020F0502020204030204"/>
              <a:cs typeface="Calibri" panose="020F0502020204030204"/>
            </a:endParaRPr>
          </a:p>
        </p:txBody>
      </p:sp>
      <p:pic>
        <p:nvPicPr>
          <p:cNvPr id="4" name="Picture 3"/>
          <p:cNvPicPr>
            <a:picLocks noChangeAspect="1"/>
          </p:cNvPicPr>
          <p:nvPr/>
        </p:nvPicPr>
        <p:blipFill>
          <a:blip r:embed="rId3"/>
          <a:stretch>
            <a:fillRect/>
          </a:stretch>
        </p:blipFill>
        <p:spPr>
          <a:xfrm>
            <a:off x="6324969" y="2191807"/>
            <a:ext cx="5369020" cy="3787733"/>
          </a:xfrm>
          <a:prstGeom prst="rect">
            <a:avLst/>
          </a:prstGeom>
        </p:spPr>
      </p:pic>
    </p:spTree>
    <p:extLst>
      <p:ext uri="{BB962C8B-B14F-4D97-AF65-F5344CB8AC3E}">
        <p14:creationId xmlns:p14="http://schemas.microsoft.com/office/powerpoint/2010/main" val="422606478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13624" y="113063"/>
            <a:ext cx="11473106" cy="933860"/>
          </a:xfrm>
        </p:spPr>
        <p:txBody>
          <a:bodyPr vert="horz" lIns="91440" tIns="45720" rIns="91440" bIns="45720" rtlCol="0" anchor="ctr">
            <a:normAutofit/>
          </a:bodyPr>
          <a:lstStyle/>
          <a:p>
            <a:r>
              <a:rPr lang="en-US" sz="4000" b="1" kern="1200" err="1">
                <a:solidFill>
                  <a:schemeClr val="tx1"/>
                </a:solidFill>
                <a:latin typeface="+mj-lt"/>
                <a:ea typeface="+mj-ea"/>
                <a:cs typeface="+mj-cs"/>
              </a:rPr>
              <a:t>TaTME</a:t>
            </a:r>
            <a:r>
              <a:rPr lang="en-US" sz="4000" b="1" kern="1200">
                <a:solidFill>
                  <a:schemeClr val="tx1"/>
                </a:solidFill>
                <a:latin typeface="+mj-lt"/>
                <a:ea typeface="+mj-ea"/>
                <a:cs typeface="+mj-cs"/>
              </a:rPr>
              <a:t> – </a:t>
            </a:r>
            <a:r>
              <a:rPr lang="en-US" sz="4000" b="1" kern="1200" err="1">
                <a:solidFill>
                  <a:schemeClr val="tx1"/>
                </a:solidFill>
                <a:latin typeface="+mj-lt"/>
                <a:ea typeface="+mj-ea"/>
                <a:cs typeface="+mj-cs"/>
              </a:rPr>
              <a:t>Cắt</a:t>
            </a:r>
            <a:r>
              <a:rPr lang="en-US" sz="4000" b="1" kern="1200">
                <a:solidFill>
                  <a:schemeClr val="tx1"/>
                </a:solidFill>
                <a:latin typeface="+mj-lt"/>
                <a:ea typeface="+mj-ea"/>
                <a:cs typeface="+mj-cs"/>
              </a:rPr>
              <a:t> </a:t>
            </a:r>
            <a:r>
              <a:rPr lang="en-US" sz="4000" b="1" kern="1200" err="1">
                <a:solidFill>
                  <a:schemeClr val="tx1"/>
                </a:solidFill>
                <a:latin typeface="+mj-lt"/>
                <a:ea typeface="+mj-ea"/>
                <a:cs typeface="+mj-cs"/>
              </a:rPr>
              <a:t>mạc</a:t>
            </a:r>
            <a:r>
              <a:rPr lang="en-US" sz="4000" b="1" kern="1200">
                <a:solidFill>
                  <a:schemeClr val="tx1"/>
                </a:solidFill>
                <a:latin typeface="+mj-lt"/>
                <a:ea typeface="+mj-ea"/>
                <a:cs typeface="+mj-cs"/>
              </a:rPr>
              <a:t> </a:t>
            </a:r>
            <a:r>
              <a:rPr lang="en-US" sz="4000" b="1" kern="1200" err="1">
                <a:solidFill>
                  <a:schemeClr val="tx1"/>
                </a:solidFill>
                <a:latin typeface="+mj-lt"/>
                <a:ea typeface="+mj-ea"/>
                <a:cs typeface="+mj-cs"/>
              </a:rPr>
              <a:t>treo</a:t>
            </a:r>
            <a:r>
              <a:rPr lang="en-US" sz="4000" b="1" kern="1200">
                <a:solidFill>
                  <a:schemeClr val="tx1"/>
                </a:solidFill>
                <a:latin typeface="+mj-lt"/>
                <a:ea typeface="+mj-ea"/>
                <a:cs typeface="+mj-cs"/>
              </a:rPr>
              <a:t> </a:t>
            </a:r>
            <a:r>
              <a:rPr lang="en-US" sz="4000" b="1" kern="1200" err="1">
                <a:solidFill>
                  <a:schemeClr val="tx1"/>
                </a:solidFill>
                <a:latin typeface="+mj-lt"/>
                <a:ea typeface="+mj-ea"/>
                <a:cs typeface="+mj-cs"/>
              </a:rPr>
              <a:t>trực</a:t>
            </a:r>
            <a:r>
              <a:rPr lang="en-US" sz="4000" b="1" kern="1200">
                <a:solidFill>
                  <a:schemeClr val="tx1"/>
                </a:solidFill>
                <a:latin typeface="+mj-lt"/>
                <a:ea typeface="+mj-ea"/>
                <a:cs typeface="+mj-cs"/>
              </a:rPr>
              <a:t> </a:t>
            </a:r>
            <a:r>
              <a:rPr lang="en-US" sz="4000" b="1" kern="1200" err="1">
                <a:solidFill>
                  <a:schemeClr val="tx1"/>
                </a:solidFill>
                <a:latin typeface="+mj-lt"/>
                <a:ea typeface="+mj-ea"/>
                <a:cs typeface="+mj-cs"/>
              </a:rPr>
              <a:t>tràng</a:t>
            </a:r>
            <a:r>
              <a:rPr lang="en-US" sz="4000" b="1" kern="1200">
                <a:solidFill>
                  <a:schemeClr val="tx1"/>
                </a:solidFill>
                <a:latin typeface="+mj-lt"/>
                <a:ea typeface="+mj-ea"/>
                <a:cs typeface="+mj-cs"/>
              </a:rPr>
              <a:t> qua NS </a:t>
            </a:r>
            <a:r>
              <a:rPr lang="en-US" sz="4000" b="1" kern="1200" err="1">
                <a:solidFill>
                  <a:schemeClr val="tx1"/>
                </a:solidFill>
                <a:latin typeface="+mj-lt"/>
                <a:ea typeface="+mj-ea"/>
                <a:cs typeface="+mj-cs"/>
              </a:rPr>
              <a:t>ngã</a:t>
            </a:r>
            <a:r>
              <a:rPr lang="en-US" sz="4000" b="1" kern="1200">
                <a:solidFill>
                  <a:schemeClr val="tx1"/>
                </a:solidFill>
                <a:latin typeface="+mj-lt"/>
                <a:ea typeface="+mj-ea"/>
                <a:cs typeface="+mj-cs"/>
              </a:rPr>
              <a:t> HM</a:t>
            </a:r>
          </a:p>
        </p:txBody>
      </p:sp>
      <p:sp>
        <p:nvSpPr>
          <p:cNvPr id="5" name="TextBox 4"/>
          <p:cNvSpPr txBox="1"/>
          <p:nvPr/>
        </p:nvSpPr>
        <p:spPr>
          <a:xfrm>
            <a:off x="8212093" y="1899924"/>
            <a:ext cx="3471105" cy="3985155"/>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a:t>A: </a:t>
            </a:r>
            <a:r>
              <a:rPr lang="en-US" sz="2000" err="1"/>
              <a:t>Khâu</a:t>
            </a:r>
            <a:r>
              <a:rPr lang="en-US" sz="2000"/>
              <a:t> </a:t>
            </a:r>
            <a:r>
              <a:rPr lang="en-US" sz="2000" err="1"/>
              <a:t>niêm</a:t>
            </a:r>
            <a:r>
              <a:rPr lang="en-US" sz="2000"/>
              <a:t> </a:t>
            </a:r>
            <a:r>
              <a:rPr lang="en-US" sz="2000" err="1"/>
              <a:t>mạc</a:t>
            </a:r>
            <a:r>
              <a:rPr lang="en-US" sz="2000"/>
              <a:t> </a:t>
            </a:r>
            <a:r>
              <a:rPr lang="en-US" sz="2000" err="1"/>
              <a:t>trực</a:t>
            </a:r>
            <a:r>
              <a:rPr lang="en-US" sz="2000"/>
              <a:t> </a:t>
            </a:r>
            <a:r>
              <a:rPr lang="en-US" sz="2000" err="1"/>
              <a:t>tràng</a:t>
            </a:r>
            <a:r>
              <a:rPr lang="en-US" sz="2000"/>
              <a:t> </a:t>
            </a:r>
          </a:p>
          <a:p>
            <a:pPr indent="-228600">
              <a:lnSpc>
                <a:spcPct val="90000"/>
              </a:lnSpc>
              <a:spcAft>
                <a:spcPts val="600"/>
              </a:spcAft>
              <a:buFont typeface="Arial" panose="020B0604020202020204" pitchFamily="34" charset="0"/>
              <a:buChar char="•"/>
            </a:pPr>
            <a:r>
              <a:rPr lang="en-US" sz="2000"/>
              <a:t>B: </a:t>
            </a:r>
            <a:r>
              <a:rPr lang="en-US" sz="2000" err="1"/>
              <a:t>Cắt</a:t>
            </a:r>
            <a:r>
              <a:rPr lang="en-US" sz="2000"/>
              <a:t> </a:t>
            </a:r>
            <a:r>
              <a:rPr lang="en-US" sz="2000" err="1"/>
              <a:t>bỏ</a:t>
            </a:r>
            <a:r>
              <a:rPr lang="en-US" sz="2000"/>
              <a:t> </a:t>
            </a:r>
            <a:r>
              <a:rPr lang="en-US" sz="2000" err="1"/>
              <a:t>xung</a:t>
            </a:r>
            <a:r>
              <a:rPr lang="en-US" sz="2000"/>
              <a:t> </a:t>
            </a:r>
            <a:r>
              <a:rPr lang="en-US" sz="2000" err="1"/>
              <a:t>quanh</a:t>
            </a:r>
            <a:r>
              <a:rPr lang="en-US" sz="2000"/>
              <a:t> </a:t>
            </a:r>
            <a:r>
              <a:rPr lang="en-US" sz="2000" err="1"/>
              <a:t>niêm</a:t>
            </a:r>
            <a:r>
              <a:rPr lang="en-US" sz="2000"/>
              <a:t> </a:t>
            </a:r>
            <a:r>
              <a:rPr lang="en-US" sz="2000" err="1"/>
              <a:t>mạc</a:t>
            </a:r>
            <a:r>
              <a:rPr lang="en-US" sz="2000"/>
              <a:t> </a:t>
            </a:r>
            <a:r>
              <a:rPr lang="en-US" sz="2000" err="1"/>
              <a:t>trực</a:t>
            </a:r>
            <a:r>
              <a:rPr lang="en-US" sz="2000"/>
              <a:t> </a:t>
            </a:r>
            <a:r>
              <a:rPr lang="en-US" sz="2000" err="1"/>
              <a:t>tràng</a:t>
            </a:r>
            <a:r>
              <a:rPr lang="en-US" sz="2000"/>
              <a:t> </a:t>
            </a:r>
          </a:p>
          <a:p>
            <a:pPr indent="-228600">
              <a:lnSpc>
                <a:spcPct val="90000"/>
              </a:lnSpc>
              <a:spcAft>
                <a:spcPts val="600"/>
              </a:spcAft>
              <a:buFont typeface="Arial" panose="020B0604020202020204" pitchFamily="34" charset="0"/>
              <a:buChar char="•"/>
            </a:pPr>
            <a:r>
              <a:rPr lang="en-US" sz="2000"/>
              <a:t>C: </a:t>
            </a:r>
            <a:r>
              <a:rPr lang="en-US" sz="2000" err="1"/>
              <a:t>Tiếp</a:t>
            </a:r>
            <a:r>
              <a:rPr lang="en-US" sz="2000"/>
              <a:t> </a:t>
            </a:r>
            <a:r>
              <a:rPr lang="en-US" sz="2000" err="1"/>
              <a:t>tục</a:t>
            </a:r>
            <a:r>
              <a:rPr lang="en-US" sz="2000"/>
              <a:t> </a:t>
            </a:r>
            <a:r>
              <a:rPr lang="en-US" sz="2000" err="1"/>
              <a:t>phẫu</a:t>
            </a:r>
            <a:r>
              <a:rPr lang="en-US" sz="2000"/>
              <a:t> </a:t>
            </a:r>
            <a:r>
              <a:rPr lang="en-US" sz="2000" err="1"/>
              <a:t>tích</a:t>
            </a:r>
            <a:r>
              <a:rPr lang="en-US" sz="2000"/>
              <a:t> </a:t>
            </a:r>
            <a:r>
              <a:rPr lang="en-US" sz="2000" err="1"/>
              <a:t>theo</a:t>
            </a:r>
            <a:r>
              <a:rPr lang="en-US" sz="2000"/>
              <a:t> </a:t>
            </a:r>
            <a:r>
              <a:rPr lang="en-US" sz="2000" err="1"/>
              <a:t>nguyên</a:t>
            </a:r>
            <a:r>
              <a:rPr lang="en-US" sz="2000"/>
              <a:t> </a:t>
            </a:r>
            <a:r>
              <a:rPr lang="en-US" sz="2000" err="1"/>
              <a:t>tắc</a:t>
            </a:r>
            <a:r>
              <a:rPr lang="en-US" sz="2000"/>
              <a:t> TME </a:t>
            </a:r>
          </a:p>
          <a:p>
            <a:pPr indent="-228600">
              <a:lnSpc>
                <a:spcPct val="90000"/>
              </a:lnSpc>
              <a:spcAft>
                <a:spcPts val="600"/>
              </a:spcAft>
              <a:buFont typeface="Arial" panose="020B0604020202020204" pitchFamily="34" charset="0"/>
              <a:buChar char="•"/>
            </a:pPr>
            <a:r>
              <a:rPr lang="en-US" sz="2000"/>
              <a:t>D: </a:t>
            </a:r>
            <a:r>
              <a:rPr lang="en-US" sz="2000" err="1"/>
              <a:t>Kéo</a:t>
            </a:r>
            <a:r>
              <a:rPr lang="en-US" sz="2000"/>
              <a:t> </a:t>
            </a:r>
            <a:r>
              <a:rPr lang="en-US" sz="2000" err="1"/>
              <a:t>trực</a:t>
            </a:r>
            <a:r>
              <a:rPr lang="en-US" sz="2000"/>
              <a:t> </a:t>
            </a:r>
            <a:r>
              <a:rPr lang="en-US" sz="2000" err="1"/>
              <a:t>tràng</a:t>
            </a:r>
            <a:r>
              <a:rPr lang="en-US" sz="2000"/>
              <a:t> </a:t>
            </a:r>
            <a:r>
              <a:rPr lang="en-US" sz="2000" err="1"/>
              <a:t>chứa</a:t>
            </a:r>
            <a:r>
              <a:rPr lang="en-US" sz="2000"/>
              <a:t> u qua </a:t>
            </a:r>
            <a:r>
              <a:rPr lang="en-US" sz="2000" err="1"/>
              <a:t>hậu</a:t>
            </a:r>
            <a:r>
              <a:rPr lang="en-US" sz="2000"/>
              <a:t> </a:t>
            </a:r>
            <a:r>
              <a:rPr lang="en-US" sz="2000" err="1"/>
              <a:t>môn</a:t>
            </a:r>
            <a:r>
              <a:rPr lang="en-US" sz="2000"/>
              <a:t> </a:t>
            </a:r>
          </a:p>
          <a:p>
            <a:pPr indent="-228600">
              <a:lnSpc>
                <a:spcPct val="90000"/>
              </a:lnSpc>
              <a:spcAft>
                <a:spcPts val="600"/>
              </a:spcAft>
              <a:buFont typeface="Arial" panose="020B0604020202020204" pitchFamily="34" charset="0"/>
              <a:buChar char="•"/>
            </a:pPr>
            <a:r>
              <a:rPr lang="en-US" sz="2000"/>
              <a:t>E: </a:t>
            </a:r>
            <a:r>
              <a:rPr lang="en-US" sz="2000" err="1"/>
              <a:t>Cắt</a:t>
            </a:r>
            <a:r>
              <a:rPr lang="en-US" sz="2000"/>
              <a:t> </a:t>
            </a:r>
            <a:r>
              <a:rPr lang="en-US" sz="2000" err="1"/>
              <a:t>bỏ</a:t>
            </a:r>
            <a:r>
              <a:rPr lang="en-US" sz="2000"/>
              <a:t> </a:t>
            </a:r>
            <a:r>
              <a:rPr lang="en-US" sz="2000" err="1"/>
              <a:t>đoạn</a:t>
            </a:r>
            <a:r>
              <a:rPr lang="en-US" sz="2000"/>
              <a:t> </a:t>
            </a:r>
            <a:r>
              <a:rPr lang="en-US" sz="2000" err="1"/>
              <a:t>trực</a:t>
            </a:r>
            <a:r>
              <a:rPr lang="en-US" sz="2000"/>
              <a:t> </a:t>
            </a:r>
            <a:r>
              <a:rPr lang="en-US" sz="2000" err="1"/>
              <a:t>tràng</a:t>
            </a:r>
            <a:r>
              <a:rPr lang="en-US" sz="2000"/>
              <a:t> </a:t>
            </a:r>
            <a:r>
              <a:rPr lang="en-US" sz="2000" err="1"/>
              <a:t>chứa</a:t>
            </a:r>
            <a:r>
              <a:rPr lang="en-US" sz="2000"/>
              <a:t> u </a:t>
            </a:r>
          </a:p>
          <a:p>
            <a:pPr indent="-228600">
              <a:lnSpc>
                <a:spcPct val="90000"/>
              </a:lnSpc>
              <a:spcAft>
                <a:spcPts val="600"/>
              </a:spcAft>
              <a:buFont typeface="Arial" panose="020B0604020202020204" pitchFamily="34" charset="0"/>
              <a:buChar char="•"/>
            </a:pPr>
            <a:r>
              <a:rPr lang="en-US" sz="2000"/>
              <a:t>F, G: </a:t>
            </a:r>
            <a:r>
              <a:rPr lang="en-US" sz="2000" err="1"/>
              <a:t>Nối</a:t>
            </a:r>
            <a:r>
              <a:rPr lang="en-US" sz="2000"/>
              <a:t> </a:t>
            </a:r>
            <a:r>
              <a:rPr lang="en-US" sz="2000" err="1"/>
              <a:t>trực</a:t>
            </a:r>
            <a:r>
              <a:rPr lang="en-US" sz="2000"/>
              <a:t> </a:t>
            </a:r>
            <a:r>
              <a:rPr lang="en-US" sz="2000" err="1"/>
              <a:t>tràng</a:t>
            </a:r>
            <a:r>
              <a:rPr lang="en-US" sz="2000"/>
              <a:t> </a:t>
            </a:r>
            <a:r>
              <a:rPr lang="en-US" sz="2000" err="1"/>
              <a:t>và</a:t>
            </a:r>
            <a:r>
              <a:rPr lang="en-US" sz="2000"/>
              <a:t> </a:t>
            </a:r>
            <a:r>
              <a:rPr lang="en-US" sz="2000" err="1"/>
              <a:t>đại</a:t>
            </a:r>
            <a:r>
              <a:rPr lang="en-US" sz="2000"/>
              <a:t> </a:t>
            </a:r>
            <a:r>
              <a:rPr lang="en-US" sz="2000" err="1"/>
              <a:t>tràng</a:t>
            </a:r>
            <a:r>
              <a:rPr lang="en-US" sz="2000"/>
              <a:t> </a:t>
            </a:r>
            <a:r>
              <a:rPr lang="en-US" sz="2000" err="1"/>
              <a:t>còn</a:t>
            </a:r>
            <a:r>
              <a:rPr lang="en-US" sz="2000"/>
              <a:t> </a:t>
            </a:r>
            <a:r>
              <a:rPr lang="en-US" sz="2000" err="1"/>
              <a:t>lại</a:t>
            </a:r>
            <a:r>
              <a:rPr lang="en-US" sz="2000"/>
              <a:t>. </a:t>
            </a:r>
          </a:p>
          <a:p>
            <a:pPr>
              <a:lnSpc>
                <a:spcPct val="90000"/>
              </a:lnSpc>
              <a:spcAft>
                <a:spcPts val="600"/>
              </a:spcAft>
            </a:pPr>
            <a:r>
              <a:rPr lang="en-US" sz="2000" i="1" err="1"/>
              <a:t>Nguồn</a:t>
            </a:r>
            <a:r>
              <a:rPr lang="en-US" sz="2000" i="1"/>
              <a:t>: M. </a:t>
            </a:r>
            <a:r>
              <a:rPr lang="en-US" sz="2000" i="1" err="1"/>
              <a:t>Veltcamp</a:t>
            </a:r>
            <a:r>
              <a:rPr lang="en-US" sz="2000" i="1"/>
              <a:t> </a:t>
            </a:r>
            <a:r>
              <a:rPr lang="en-US" sz="2000" i="1" err="1"/>
              <a:t>Helbach</a:t>
            </a:r>
            <a:r>
              <a:rPr lang="en-US" sz="2000" i="1"/>
              <a:t>, 2015</a:t>
            </a:r>
          </a:p>
        </p:txBody>
      </p:sp>
      <p:pic>
        <p:nvPicPr>
          <p:cNvPr id="4" name="Content Placeholder 3"/>
          <p:cNvPicPr>
            <a:picLocks noGrp="1" noChangeAspect="1"/>
          </p:cNvPicPr>
          <p:nvPr>
            <p:ph idx="1"/>
          </p:nvPr>
        </p:nvPicPr>
        <p:blipFill>
          <a:blip r:embed="rId3"/>
          <a:stretch>
            <a:fillRect/>
          </a:stretch>
        </p:blipFill>
        <p:spPr>
          <a:xfrm>
            <a:off x="175532" y="964140"/>
            <a:ext cx="7608751" cy="6005375"/>
          </a:xfrm>
          <a:prstGeom prst="rect">
            <a:avLst/>
          </a:prstGeom>
        </p:spPr>
      </p:pic>
    </p:spTree>
    <p:extLst>
      <p:ext uri="{BB962C8B-B14F-4D97-AF65-F5344CB8AC3E}">
        <p14:creationId xmlns:p14="http://schemas.microsoft.com/office/powerpoint/2010/main" val="387234328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b="1" err="1">
                <a:solidFill>
                  <a:srgbClr val="FFFFFF"/>
                </a:solidFill>
              </a:rPr>
              <a:t>Phẫu</a:t>
            </a:r>
            <a:r>
              <a:rPr lang="en-US" b="1">
                <a:solidFill>
                  <a:srgbClr val="FFFFFF"/>
                </a:solidFill>
              </a:rPr>
              <a:t> </a:t>
            </a:r>
            <a:r>
              <a:rPr lang="en-US" b="1" err="1">
                <a:solidFill>
                  <a:srgbClr val="FFFFFF"/>
                </a:solidFill>
              </a:rPr>
              <a:t>thuật</a:t>
            </a:r>
            <a:r>
              <a:rPr lang="en-US" b="1">
                <a:solidFill>
                  <a:srgbClr val="FFFFFF"/>
                </a:solidFill>
              </a:rPr>
              <a:t> </a:t>
            </a:r>
            <a:r>
              <a:rPr lang="en-US" b="1" err="1">
                <a:solidFill>
                  <a:srgbClr val="FFFFFF"/>
                </a:solidFill>
              </a:rPr>
              <a:t>bảo</a:t>
            </a:r>
            <a:r>
              <a:rPr lang="en-US" b="1">
                <a:solidFill>
                  <a:srgbClr val="FFFFFF"/>
                </a:solidFill>
              </a:rPr>
              <a:t> </a:t>
            </a:r>
            <a:r>
              <a:rPr lang="en-US" b="1" err="1">
                <a:solidFill>
                  <a:srgbClr val="FFFFFF"/>
                </a:solidFill>
              </a:rPr>
              <a:t>tồn</a:t>
            </a:r>
            <a:r>
              <a:rPr lang="en-US" b="1">
                <a:solidFill>
                  <a:srgbClr val="FFFFFF"/>
                </a:solidFill>
              </a:rPr>
              <a:t> </a:t>
            </a:r>
            <a:r>
              <a:rPr lang="en-US" b="1" err="1">
                <a:solidFill>
                  <a:srgbClr val="FFFFFF"/>
                </a:solidFill>
              </a:rPr>
              <a:t>cơ</a:t>
            </a:r>
            <a:r>
              <a:rPr lang="en-US" b="1">
                <a:solidFill>
                  <a:srgbClr val="FFFFFF"/>
                </a:solidFill>
              </a:rPr>
              <a:t> </a:t>
            </a:r>
            <a:r>
              <a:rPr lang="en-US" b="1" err="1">
                <a:solidFill>
                  <a:srgbClr val="FFFFFF"/>
                </a:solidFill>
              </a:rPr>
              <a:t>thắt</a:t>
            </a:r>
            <a:endParaRPr lang="en-US" b="1">
              <a:solidFill>
                <a:srgbClr val="FFFFFF"/>
              </a:solidFill>
            </a:endParaRPr>
          </a:p>
        </p:txBody>
      </p:sp>
      <p:sp>
        <p:nvSpPr>
          <p:cNvPr id="3" name="Content Placeholder 2"/>
          <p:cNvSpPr>
            <a:spLocks noGrp="1"/>
          </p:cNvSpPr>
          <p:nvPr>
            <p:ph idx="1"/>
          </p:nvPr>
        </p:nvSpPr>
        <p:spPr>
          <a:xfrm>
            <a:off x="1371599" y="2318197"/>
            <a:ext cx="9724031" cy="3683358"/>
          </a:xfrm>
        </p:spPr>
        <p:txBody>
          <a:bodyPr vert="horz" lIns="91440" tIns="45720" rIns="91440" bIns="45720" rtlCol="0" anchor="ctr">
            <a:normAutofit/>
          </a:bodyPr>
          <a:lstStyle/>
          <a:p>
            <a:pPr>
              <a:buFont typeface="Wingdings" panose="05000000000000000000" pitchFamily="2" charset="2"/>
              <a:buChar char="q"/>
            </a:pPr>
            <a:r>
              <a:rPr lang="en-US" sz="2400">
                <a:latin typeface="Arial"/>
                <a:cs typeface="Arial"/>
              </a:rPr>
              <a:t> </a:t>
            </a:r>
            <a:r>
              <a:rPr lang="en-US" sz="2400" b="1">
                <a:latin typeface="Arial"/>
                <a:cs typeface="Arial"/>
              </a:rPr>
              <a:t>Các </a:t>
            </a:r>
            <a:r>
              <a:rPr lang="en-US" sz="2400" b="1" err="1">
                <a:latin typeface="Arial"/>
                <a:cs typeface="Arial"/>
              </a:rPr>
              <a:t>phương</a:t>
            </a:r>
            <a:r>
              <a:rPr lang="en-US" sz="2400" b="1">
                <a:latin typeface="Arial"/>
                <a:cs typeface="Arial"/>
              </a:rPr>
              <a:t> </a:t>
            </a:r>
            <a:r>
              <a:rPr lang="en-US" sz="2400" b="1" err="1">
                <a:latin typeface="Arial"/>
                <a:cs typeface="Arial"/>
              </a:rPr>
              <a:t>pháp</a:t>
            </a:r>
            <a:r>
              <a:rPr lang="en-US" sz="2400" b="1">
                <a:latin typeface="Arial"/>
                <a:cs typeface="Arial"/>
              </a:rPr>
              <a:t>:</a:t>
            </a:r>
          </a:p>
          <a:p>
            <a:pPr lvl="1"/>
            <a:r>
              <a:rPr lang="en-US" err="1">
                <a:latin typeface="Arial"/>
                <a:cs typeface="Arial"/>
              </a:rPr>
              <a:t>Cắt</a:t>
            </a:r>
            <a:r>
              <a:rPr lang="en-US">
                <a:latin typeface="Arial"/>
                <a:cs typeface="Arial"/>
              </a:rPr>
              <a:t> </a:t>
            </a:r>
            <a:r>
              <a:rPr lang="en-US" err="1">
                <a:latin typeface="Arial"/>
                <a:cs typeface="Arial"/>
              </a:rPr>
              <a:t>trước</a:t>
            </a:r>
            <a:r>
              <a:rPr lang="en-US">
                <a:latin typeface="Arial"/>
                <a:cs typeface="Arial"/>
              </a:rPr>
              <a:t> (Anterior resection</a:t>
            </a:r>
            <a:r>
              <a:rPr lang="en-US" b="1">
                <a:latin typeface="Arial"/>
                <a:cs typeface="Arial"/>
              </a:rPr>
              <a:t> - </a:t>
            </a:r>
            <a:r>
              <a:rPr lang="en-US">
                <a:latin typeface="Arial"/>
                <a:cs typeface="Arial"/>
              </a:rPr>
              <a:t>AR)</a:t>
            </a:r>
            <a:endParaRPr lang="en-US">
              <a:latin typeface="Arial"/>
              <a:ea typeface="Calibri"/>
              <a:cs typeface="Arial"/>
            </a:endParaRPr>
          </a:p>
          <a:p>
            <a:pPr lvl="1"/>
            <a:r>
              <a:rPr lang="en-US" err="1">
                <a:latin typeface="Arial"/>
                <a:cs typeface="Arial"/>
              </a:rPr>
              <a:t>Cắt</a:t>
            </a:r>
            <a:r>
              <a:rPr lang="en-US">
                <a:latin typeface="Arial"/>
                <a:cs typeface="Arial"/>
              </a:rPr>
              <a:t> </a:t>
            </a:r>
            <a:r>
              <a:rPr lang="en-US" err="1">
                <a:latin typeface="Arial"/>
                <a:cs typeface="Arial"/>
              </a:rPr>
              <a:t>trước</a:t>
            </a:r>
            <a:r>
              <a:rPr lang="en-US">
                <a:latin typeface="Arial"/>
                <a:cs typeface="Arial"/>
              </a:rPr>
              <a:t> </a:t>
            </a:r>
            <a:r>
              <a:rPr lang="en-US" err="1">
                <a:latin typeface="Arial"/>
                <a:cs typeface="Arial"/>
              </a:rPr>
              <a:t>thấp</a:t>
            </a:r>
            <a:r>
              <a:rPr lang="en-US">
                <a:latin typeface="Arial"/>
                <a:cs typeface="Arial"/>
              </a:rPr>
              <a:t> (Low anterior resection </a:t>
            </a:r>
            <a:r>
              <a:rPr lang="en-US" b="1">
                <a:latin typeface="Arial"/>
                <a:cs typeface="Arial"/>
              </a:rPr>
              <a:t>- </a:t>
            </a:r>
            <a:r>
              <a:rPr lang="en-US">
                <a:latin typeface="Arial"/>
                <a:cs typeface="Arial"/>
              </a:rPr>
              <a:t>LAR)</a:t>
            </a:r>
            <a:endParaRPr lang="en-US">
              <a:latin typeface="Arial"/>
              <a:ea typeface="Calibri" panose="020F0502020204030204"/>
              <a:cs typeface="Arial"/>
            </a:endParaRPr>
          </a:p>
          <a:p>
            <a:pPr lvl="1"/>
            <a:r>
              <a:rPr lang="en-US" err="1">
                <a:latin typeface="Arial"/>
                <a:cs typeface="Arial"/>
              </a:rPr>
              <a:t>Cắt</a:t>
            </a:r>
            <a:r>
              <a:rPr lang="en-US">
                <a:latin typeface="Arial"/>
                <a:cs typeface="Arial"/>
              </a:rPr>
              <a:t> </a:t>
            </a:r>
            <a:r>
              <a:rPr lang="en-US" err="1">
                <a:latin typeface="Arial"/>
                <a:cs typeface="Arial"/>
              </a:rPr>
              <a:t>nối</a:t>
            </a:r>
            <a:r>
              <a:rPr lang="en-US">
                <a:latin typeface="Arial"/>
                <a:cs typeface="Arial"/>
              </a:rPr>
              <a:t> </a:t>
            </a:r>
            <a:r>
              <a:rPr lang="en-US" err="1">
                <a:latin typeface="Arial"/>
                <a:cs typeface="Arial"/>
              </a:rPr>
              <a:t>ống</a:t>
            </a:r>
            <a:r>
              <a:rPr lang="en-US">
                <a:latin typeface="Arial"/>
                <a:cs typeface="Arial"/>
              </a:rPr>
              <a:t> </a:t>
            </a:r>
            <a:r>
              <a:rPr lang="en-US" err="1">
                <a:latin typeface="Arial"/>
                <a:cs typeface="Arial"/>
              </a:rPr>
              <a:t>hậu</a:t>
            </a:r>
            <a:r>
              <a:rPr lang="en-US">
                <a:latin typeface="Arial"/>
                <a:cs typeface="Arial"/>
              </a:rPr>
              <a:t> </a:t>
            </a:r>
            <a:r>
              <a:rPr lang="en-US" err="1">
                <a:latin typeface="Arial"/>
                <a:cs typeface="Arial"/>
              </a:rPr>
              <a:t>môn</a:t>
            </a:r>
            <a:r>
              <a:rPr lang="en-US">
                <a:latin typeface="Arial"/>
                <a:cs typeface="Arial"/>
              </a:rPr>
              <a:t> (</a:t>
            </a:r>
            <a:r>
              <a:rPr lang="en-US" err="1">
                <a:latin typeface="Arial"/>
                <a:cs typeface="Arial"/>
              </a:rPr>
              <a:t>Cắt</a:t>
            </a:r>
            <a:r>
              <a:rPr lang="en-US">
                <a:latin typeface="Arial"/>
                <a:cs typeface="Arial"/>
              </a:rPr>
              <a:t> </a:t>
            </a:r>
            <a:r>
              <a:rPr lang="en-US" err="1">
                <a:latin typeface="Arial"/>
                <a:cs typeface="Arial"/>
              </a:rPr>
              <a:t>trước</a:t>
            </a:r>
            <a:r>
              <a:rPr lang="en-US">
                <a:latin typeface="Arial"/>
                <a:cs typeface="Arial"/>
              </a:rPr>
              <a:t> cực </a:t>
            </a:r>
            <a:r>
              <a:rPr lang="en-US" err="1">
                <a:latin typeface="Arial"/>
                <a:cs typeface="Arial"/>
              </a:rPr>
              <a:t>thấp</a:t>
            </a:r>
            <a:r>
              <a:rPr lang="en-US">
                <a:latin typeface="Arial"/>
                <a:cs typeface="Arial"/>
              </a:rPr>
              <a:t>)</a:t>
            </a:r>
          </a:p>
          <a:p>
            <a:pPr lvl="1"/>
            <a:r>
              <a:rPr lang="en-US" err="1">
                <a:latin typeface="Arial"/>
                <a:cs typeface="Arial"/>
              </a:rPr>
              <a:t>Cắt</a:t>
            </a:r>
            <a:r>
              <a:rPr lang="en-US">
                <a:latin typeface="Arial"/>
                <a:cs typeface="Arial"/>
              </a:rPr>
              <a:t> </a:t>
            </a:r>
            <a:r>
              <a:rPr lang="en-US" err="1">
                <a:latin typeface="Arial"/>
                <a:cs typeface="Arial"/>
              </a:rPr>
              <a:t>gian</a:t>
            </a:r>
            <a:r>
              <a:rPr lang="en-US">
                <a:latin typeface="Arial"/>
                <a:cs typeface="Arial"/>
              </a:rPr>
              <a:t> </a:t>
            </a:r>
            <a:r>
              <a:rPr lang="en-US" err="1">
                <a:latin typeface="Arial"/>
                <a:cs typeface="Arial"/>
              </a:rPr>
              <a:t>cơ</a:t>
            </a:r>
            <a:r>
              <a:rPr lang="en-US">
                <a:latin typeface="Arial"/>
                <a:cs typeface="Arial"/>
              </a:rPr>
              <a:t> </a:t>
            </a:r>
            <a:r>
              <a:rPr lang="en-US" err="1">
                <a:latin typeface="Arial"/>
                <a:cs typeface="Arial"/>
              </a:rPr>
              <a:t>thắt</a:t>
            </a:r>
            <a:r>
              <a:rPr lang="en-US">
                <a:latin typeface="Arial"/>
                <a:cs typeface="Arial"/>
              </a:rPr>
              <a:t> (</a:t>
            </a:r>
            <a:r>
              <a:rPr lang="en-US" err="1">
                <a:latin typeface="Arial"/>
                <a:ea typeface="+mn-lt"/>
                <a:cs typeface="Arial"/>
              </a:rPr>
              <a:t>Intersphincteric</a:t>
            </a:r>
            <a:r>
              <a:rPr lang="en-US">
                <a:latin typeface="Arial"/>
                <a:ea typeface="+mn-lt"/>
                <a:cs typeface="Arial"/>
              </a:rPr>
              <a:t> resection - </a:t>
            </a:r>
            <a:r>
              <a:rPr lang="en-US">
                <a:latin typeface="Arial"/>
                <a:cs typeface="Arial"/>
              </a:rPr>
              <a:t>ISR)</a:t>
            </a:r>
            <a:endParaRPr lang="en-US">
              <a:latin typeface="Arial"/>
              <a:ea typeface="Calibri"/>
              <a:cs typeface="Arial"/>
            </a:endParaRP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1027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b="1" err="1">
                <a:solidFill>
                  <a:srgbClr val="FFFFFF"/>
                </a:solidFill>
              </a:rPr>
              <a:t>Cắt</a:t>
            </a:r>
            <a:r>
              <a:rPr lang="en-US" b="1">
                <a:solidFill>
                  <a:srgbClr val="FFFFFF"/>
                </a:solidFill>
              </a:rPr>
              <a:t> </a:t>
            </a:r>
            <a:r>
              <a:rPr lang="en-US" b="1" err="1">
                <a:solidFill>
                  <a:srgbClr val="FFFFFF"/>
                </a:solidFill>
              </a:rPr>
              <a:t>trước</a:t>
            </a:r>
            <a:r>
              <a:rPr lang="en-US" b="1">
                <a:solidFill>
                  <a:srgbClr val="FFFFFF"/>
                </a:solidFill>
              </a:rPr>
              <a:t> (AR) – </a:t>
            </a:r>
            <a:r>
              <a:rPr lang="en-US" b="1" err="1">
                <a:solidFill>
                  <a:srgbClr val="FFFFFF"/>
                </a:solidFill>
              </a:rPr>
              <a:t>Cắt</a:t>
            </a:r>
            <a:r>
              <a:rPr lang="en-US" b="1">
                <a:solidFill>
                  <a:srgbClr val="FFFFFF"/>
                </a:solidFill>
              </a:rPr>
              <a:t> </a:t>
            </a:r>
            <a:r>
              <a:rPr lang="en-US" b="1" err="1">
                <a:solidFill>
                  <a:srgbClr val="FFFFFF"/>
                </a:solidFill>
              </a:rPr>
              <a:t>trước</a:t>
            </a:r>
            <a:r>
              <a:rPr lang="en-US" b="1">
                <a:solidFill>
                  <a:srgbClr val="FFFFFF"/>
                </a:solidFill>
              </a:rPr>
              <a:t> </a:t>
            </a:r>
            <a:r>
              <a:rPr lang="en-US" b="1" err="1">
                <a:solidFill>
                  <a:srgbClr val="FFFFFF"/>
                </a:solidFill>
              </a:rPr>
              <a:t>thấp</a:t>
            </a:r>
            <a:r>
              <a:rPr lang="en-US" b="1">
                <a:solidFill>
                  <a:srgbClr val="FFFFFF"/>
                </a:solidFill>
              </a:rPr>
              <a:t> (LAR)</a:t>
            </a:r>
          </a:p>
        </p:txBody>
      </p:sp>
      <p:sp>
        <p:nvSpPr>
          <p:cNvPr id="3" name="Content Placeholder 2"/>
          <p:cNvSpPr>
            <a:spLocks noGrp="1"/>
          </p:cNvSpPr>
          <p:nvPr>
            <p:ph idx="1"/>
          </p:nvPr>
        </p:nvSpPr>
        <p:spPr>
          <a:xfrm>
            <a:off x="767797" y="1918954"/>
            <a:ext cx="6579705" cy="4047994"/>
          </a:xfrm>
        </p:spPr>
        <p:txBody>
          <a:bodyPr anchor="ctr">
            <a:normAutofit/>
          </a:bodyPr>
          <a:lstStyle/>
          <a:p>
            <a:pPr>
              <a:buFont typeface="Wingdings" panose="05000000000000000000" pitchFamily="2" charset="2"/>
              <a:buChar char="q"/>
            </a:pP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Chỉ</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định</a:t>
            </a:r>
            <a:r>
              <a:rPr lang="en-US" sz="2000">
                <a:latin typeface="Arial" panose="020B0604020202020204" pitchFamily="34" charset="0"/>
                <a:cs typeface="Arial" panose="020B0604020202020204" pitchFamily="34" charset="0"/>
              </a:rPr>
              <a:t>: U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1/3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1/3 </a:t>
            </a:r>
            <a:r>
              <a:rPr lang="en-US" sz="2000" err="1">
                <a:latin typeface="Arial" panose="020B0604020202020204" pitchFamily="34" charset="0"/>
                <a:cs typeface="Arial" panose="020B0604020202020204" pitchFamily="34" charset="0"/>
              </a:rPr>
              <a:t>giữa</a:t>
            </a:r>
            <a:endParaRPr lang="en-US" sz="2000">
              <a:latin typeface="Arial" panose="020B0604020202020204" pitchFamily="34" charset="0"/>
              <a:cs typeface="Arial" panose="020B0604020202020204" pitchFamily="34" charset="0"/>
            </a:endParaRPr>
          </a:p>
          <a:p>
            <a:pPr>
              <a:buFont typeface="Wingdings" panose="05000000000000000000" pitchFamily="2" charset="2"/>
              <a:buChar char="q"/>
            </a:pPr>
            <a:r>
              <a:rPr lang="en-US" sz="2000">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Phương </a:t>
            </a:r>
            <a:r>
              <a:rPr lang="en-US" sz="2000" b="1" err="1">
                <a:latin typeface="Arial" panose="020B0604020202020204" pitchFamily="34" charset="0"/>
                <a:cs typeface="Arial" panose="020B0604020202020204" pitchFamily="34" charset="0"/>
              </a:rPr>
              <a:t>pháp</a:t>
            </a:r>
            <a:r>
              <a:rPr lang="en-US" sz="2000" b="1">
                <a:latin typeface="Arial" panose="020B0604020202020204" pitchFamily="34" charset="0"/>
                <a:cs typeface="Arial" panose="020B0604020202020204" pitchFamily="34" charset="0"/>
              </a:rPr>
              <a:t>:</a:t>
            </a:r>
          </a:p>
          <a:p>
            <a:pPr lvl="1"/>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toàn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/1 </a:t>
            </a:r>
            <a:r>
              <a:rPr lang="en-US" sz="2000" err="1">
                <a:latin typeface="Arial" panose="020B0604020202020204" pitchFamily="34" charset="0"/>
                <a:cs typeface="Arial" panose="020B0604020202020204" pitchFamily="34" charset="0"/>
              </a:rPr>
              <a:t>phần</a:t>
            </a:r>
            <a:r>
              <a:rPr lang="en-US" sz="2000">
                <a:latin typeface="Arial" panose="020B0604020202020204" pitchFamily="34" charset="0"/>
                <a:cs typeface="Arial" panose="020B0604020202020204" pitchFamily="34" charset="0"/>
              </a:rPr>
              <a:t> ĐT sigma</a:t>
            </a:r>
          </a:p>
          <a:p>
            <a:pPr lvl="1"/>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cân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(TME)</a:t>
            </a:r>
          </a:p>
          <a:p>
            <a:pPr lvl="1"/>
            <a:r>
              <a:rPr lang="en-US" sz="2000" err="1">
                <a:latin typeface="Arial" panose="020B0604020202020204" pitchFamily="34" charset="0"/>
                <a:cs typeface="Arial" panose="020B0604020202020204" pitchFamily="34" charset="0"/>
              </a:rPr>
              <a:t>Tái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lập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miệng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lại</a:t>
            </a:r>
            <a:endParaRPr lang="en-US" sz="2000">
              <a:latin typeface="Arial" panose="020B0604020202020204" pitchFamily="34" charset="0"/>
              <a:cs typeface="Arial" panose="020B0604020202020204" pitchFamily="34" charset="0"/>
            </a:endParaRPr>
          </a:p>
          <a:p>
            <a:pPr marL="457200" lvl="1" indent="0">
              <a:buNone/>
            </a:pP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Miệng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nối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trên</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nếp</a:t>
            </a:r>
            <a:r>
              <a:rPr lang="en-US" sz="2000">
                <a:latin typeface="Arial" panose="020B0604020202020204" pitchFamily="34" charset="0"/>
                <a:cs typeface="Arial" panose="020B0604020202020204" pitchFamily="34" charset="0"/>
                <a:sym typeface="Wingdings" panose="05000000000000000000" pitchFamily="2" charset="2"/>
              </a:rPr>
              <a:t> PM : </a:t>
            </a:r>
            <a:r>
              <a:rPr lang="en-US" sz="2000" err="1">
                <a:latin typeface="Arial" panose="020B0604020202020204" pitchFamily="34" charset="0"/>
                <a:cs typeface="Arial" panose="020B0604020202020204" pitchFamily="34" charset="0"/>
                <a:sym typeface="Wingdings" panose="05000000000000000000" pitchFamily="2" charset="2"/>
              </a:rPr>
              <a:t>Cắt</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trước</a:t>
            </a:r>
            <a:r>
              <a:rPr lang="en-US" sz="2000">
                <a:latin typeface="Arial" panose="020B0604020202020204" pitchFamily="34" charset="0"/>
                <a:cs typeface="Arial" panose="020B0604020202020204" pitchFamily="34" charset="0"/>
                <a:sym typeface="Wingdings" panose="05000000000000000000" pitchFamily="2" charset="2"/>
              </a:rPr>
              <a:t> (AR)</a:t>
            </a:r>
            <a:endParaRPr lang="en-US" sz="2000">
              <a:latin typeface="Arial" panose="020B0604020202020204" pitchFamily="34" charset="0"/>
              <a:cs typeface="Arial" panose="020B0604020202020204" pitchFamily="34" charset="0"/>
            </a:endParaRPr>
          </a:p>
          <a:p>
            <a:pPr marL="457200" lvl="1" indent="0">
              <a:buNone/>
            </a:pP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Miệng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nối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dưới</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nếp</a:t>
            </a:r>
            <a:r>
              <a:rPr lang="en-US" sz="2000">
                <a:latin typeface="Arial" panose="020B0604020202020204" pitchFamily="34" charset="0"/>
                <a:cs typeface="Arial" panose="020B0604020202020204" pitchFamily="34" charset="0"/>
                <a:sym typeface="Wingdings" panose="05000000000000000000" pitchFamily="2" charset="2"/>
              </a:rPr>
              <a:t> PM : </a:t>
            </a:r>
            <a:r>
              <a:rPr lang="en-US" sz="2000" err="1">
                <a:latin typeface="Arial" panose="020B0604020202020204" pitchFamily="34" charset="0"/>
                <a:cs typeface="Arial" panose="020B0604020202020204" pitchFamily="34" charset="0"/>
                <a:sym typeface="Wingdings" panose="05000000000000000000" pitchFamily="2" charset="2"/>
              </a:rPr>
              <a:t>Cắt</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trước</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thấp</a:t>
            </a:r>
            <a:r>
              <a:rPr lang="en-US" sz="2000">
                <a:latin typeface="Arial" panose="020B0604020202020204" pitchFamily="34" charset="0"/>
                <a:cs typeface="Arial" panose="020B0604020202020204" pitchFamily="34" charset="0"/>
                <a:sym typeface="Wingdings" panose="05000000000000000000" pitchFamily="2" charset="2"/>
              </a:rPr>
              <a:t> (LAR)</a:t>
            </a:r>
            <a:endParaRPr 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3E6348-926A-BDD1-BA80-1EFB399C04E2}"/>
              </a:ext>
            </a:extLst>
          </p:cNvPr>
          <p:cNvPicPr>
            <a:picLocks noChangeAspect="1"/>
          </p:cNvPicPr>
          <p:nvPr/>
        </p:nvPicPr>
        <p:blipFill>
          <a:blip r:embed="rId2"/>
          <a:stretch>
            <a:fillRect/>
          </a:stretch>
        </p:blipFill>
        <p:spPr>
          <a:xfrm>
            <a:off x="8253779" y="1766864"/>
            <a:ext cx="3330451" cy="5091136"/>
          </a:xfrm>
          <a:prstGeom prst="rect">
            <a:avLst/>
          </a:prstGeom>
        </p:spPr>
      </p:pic>
    </p:spTree>
    <p:extLst>
      <p:ext uri="{BB962C8B-B14F-4D97-AF65-F5344CB8AC3E}">
        <p14:creationId xmlns:p14="http://schemas.microsoft.com/office/powerpoint/2010/main" val="2733357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b="1" err="1">
                <a:solidFill>
                  <a:srgbClr val="FFFFFF"/>
                </a:solidFill>
              </a:rPr>
              <a:t>Cắt</a:t>
            </a:r>
            <a:r>
              <a:rPr lang="en-US" b="1">
                <a:solidFill>
                  <a:srgbClr val="FFFFFF"/>
                </a:solidFill>
              </a:rPr>
              <a:t> </a:t>
            </a:r>
            <a:r>
              <a:rPr lang="en-US" b="1" err="1">
                <a:solidFill>
                  <a:srgbClr val="FFFFFF"/>
                </a:solidFill>
              </a:rPr>
              <a:t>nối</a:t>
            </a:r>
            <a:r>
              <a:rPr lang="en-US" b="1">
                <a:solidFill>
                  <a:srgbClr val="FFFFFF"/>
                </a:solidFill>
              </a:rPr>
              <a:t> </a:t>
            </a:r>
            <a:r>
              <a:rPr lang="en-US" b="1" err="1">
                <a:solidFill>
                  <a:srgbClr val="FFFFFF"/>
                </a:solidFill>
              </a:rPr>
              <a:t>ống</a:t>
            </a:r>
            <a:r>
              <a:rPr lang="en-US" b="1">
                <a:solidFill>
                  <a:srgbClr val="FFFFFF"/>
                </a:solidFill>
              </a:rPr>
              <a:t> </a:t>
            </a:r>
            <a:r>
              <a:rPr lang="en-US" b="1" err="1">
                <a:solidFill>
                  <a:srgbClr val="FFFFFF"/>
                </a:solidFill>
              </a:rPr>
              <a:t>hậu</a:t>
            </a:r>
            <a:r>
              <a:rPr lang="en-US" b="1">
                <a:solidFill>
                  <a:srgbClr val="FFFFFF"/>
                </a:solidFill>
              </a:rPr>
              <a:t> </a:t>
            </a:r>
            <a:r>
              <a:rPr lang="en-US" b="1" err="1">
                <a:solidFill>
                  <a:srgbClr val="FFFFFF"/>
                </a:solidFill>
              </a:rPr>
              <a:t>môn</a:t>
            </a:r>
            <a:r>
              <a:rPr lang="en-US" b="1">
                <a:solidFill>
                  <a:srgbClr val="FFFFFF"/>
                </a:solidFill>
              </a:rPr>
              <a:t> – </a:t>
            </a:r>
            <a:r>
              <a:rPr lang="en-US" b="1" err="1">
                <a:solidFill>
                  <a:srgbClr val="FFFFFF"/>
                </a:solidFill>
              </a:rPr>
              <a:t>Cắt</a:t>
            </a:r>
            <a:r>
              <a:rPr lang="en-US" b="1">
                <a:solidFill>
                  <a:srgbClr val="FFFFFF"/>
                </a:solidFill>
              </a:rPr>
              <a:t> </a:t>
            </a:r>
            <a:r>
              <a:rPr lang="en-US" b="1" err="1">
                <a:solidFill>
                  <a:srgbClr val="FFFFFF"/>
                </a:solidFill>
              </a:rPr>
              <a:t>gian</a:t>
            </a:r>
            <a:r>
              <a:rPr lang="en-US" b="1">
                <a:solidFill>
                  <a:srgbClr val="FFFFFF"/>
                </a:solidFill>
              </a:rPr>
              <a:t> </a:t>
            </a:r>
            <a:r>
              <a:rPr lang="en-US" b="1" err="1">
                <a:solidFill>
                  <a:srgbClr val="FFFFFF"/>
                </a:solidFill>
              </a:rPr>
              <a:t>cơ</a:t>
            </a:r>
            <a:r>
              <a:rPr lang="en-US" b="1">
                <a:solidFill>
                  <a:srgbClr val="FFFFFF"/>
                </a:solidFill>
              </a:rPr>
              <a:t> </a:t>
            </a:r>
            <a:r>
              <a:rPr lang="en-US" b="1" err="1">
                <a:solidFill>
                  <a:srgbClr val="FFFFFF"/>
                </a:solidFill>
              </a:rPr>
              <a:t>thắt</a:t>
            </a:r>
            <a:r>
              <a:rPr lang="en-US" b="1">
                <a:solidFill>
                  <a:srgbClr val="FFFFFF"/>
                </a:solidFill>
              </a:rPr>
              <a:t> (ISR)</a:t>
            </a:r>
          </a:p>
        </p:txBody>
      </p:sp>
      <p:sp>
        <p:nvSpPr>
          <p:cNvPr id="3" name="Content Placeholder 2"/>
          <p:cNvSpPr>
            <a:spLocks noGrp="1"/>
          </p:cNvSpPr>
          <p:nvPr>
            <p:ph idx="1"/>
          </p:nvPr>
        </p:nvSpPr>
        <p:spPr>
          <a:xfrm>
            <a:off x="662609" y="2024491"/>
            <a:ext cx="5612297" cy="3683358"/>
          </a:xfrm>
        </p:spPr>
        <p:txBody>
          <a:bodyPr vert="horz" lIns="91440" tIns="45720" rIns="91440" bIns="45720" rtlCol="0" anchor="ctr">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Chỉ</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định</a:t>
            </a:r>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thấp</a:t>
            </a:r>
            <a:r>
              <a:rPr lang="en-US" sz="2000">
                <a:latin typeface="Arial" panose="020B0604020202020204" pitchFamily="34" charset="0"/>
                <a:cs typeface="Arial" panose="020B0604020202020204" pitchFamily="34" charset="0"/>
              </a:rPr>
              <a:t> (1/3 </a:t>
            </a:r>
            <a:r>
              <a:rPr lang="en-US" sz="2000" err="1">
                <a:latin typeface="Arial" panose="020B0604020202020204" pitchFamily="34" charset="0"/>
                <a:cs typeface="Arial" panose="020B0604020202020204" pitchFamily="34" charset="0"/>
              </a:rPr>
              <a:t>dưới</a:t>
            </a:r>
            <a:r>
              <a:rPr lang="en-US" sz="2000">
                <a:latin typeface="Arial" panose="020B0604020202020204" pitchFamily="34" charset="0"/>
                <a:cs typeface="Arial" panose="020B0604020202020204" pitchFamily="34" charset="0"/>
              </a:rPr>
              <a:t>)</a:t>
            </a:r>
          </a:p>
          <a:p>
            <a:pPr lvl="1"/>
            <a:r>
              <a:rPr lang="en-US" sz="2000" err="1">
                <a:latin typeface="Arial" panose="020B0604020202020204" pitchFamily="34" charset="0"/>
                <a:ea typeface="Calibri"/>
                <a:cs typeface="Arial" panose="020B0604020202020204" pitchFamily="34" charset="0"/>
              </a:rPr>
              <a:t>Cách</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vòng</a:t>
            </a:r>
            <a:r>
              <a:rPr lang="en-US" sz="2000">
                <a:latin typeface="Arial" panose="020B0604020202020204" pitchFamily="34" charset="0"/>
                <a:ea typeface="Calibri"/>
                <a:cs typeface="Arial" panose="020B0604020202020204" pitchFamily="34" charset="0"/>
              </a:rPr>
              <a:t> HMTT &gt;1cm --&gt; </a:t>
            </a:r>
            <a:r>
              <a:rPr lang="en-US" sz="2000" err="1">
                <a:latin typeface="Arial" panose="020B0604020202020204" pitchFamily="34" charset="0"/>
                <a:ea typeface="Calibri"/>
                <a:cs typeface="Arial" panose="020B0604020202020204" pitchFamily="34" charset="0"/>
              </a:rPr>
              <a:t>Cắt</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trước</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cực</a:t>
            </a:r>
            <a:r>
              <a:rPr lang="en-US" sz="2000">
                <a:latin typeface="Arial" panose="020B0604020202020204" pitchFamily="34" charset="0"/>
                <a:ea typeface="Calibri"/>
                <a:cs typeface="Arial" panose="020B0604020202020204" pitchFamily="34" charset="0"/>
              </a:rPr>
              <a:t> </a:t>
            </a:r>
            <a:r>
              <a:rPr lang="en-US" sz="2000" err="1">
                <a:latin typeface="Arial" panose="020B0604020202020204" pitchFamily="34" charset="0"/>
                <a:ea typeface="Calibri"/>
                <a:cs typeface="Arial" panose="020B0604020202020204" pitchFamily="34" charset="0"/>
              </a:rPr>
              <a:t>thấp</a:t>
            </a:r>
            <a:endParaRPr lang="en-US" sz="2000">
              <a:latin typeface="Arial" panose="020B0604020202020204" pitchFamily="34" charset="0"/>
              <a:ea typeface="Calibri"/>
              <a:cs typeface="Arial" panose="020B0604020202020204" pitchFamily="34" charset="0"/>
            </a:endParaRPr>
          </a:p>
          <a:p>
            <a:pPr lvl="1"/>
            <a:r>
              <a:rPr lang="en-US" sz="2000" err="1">
                <a:latin typeface="Arial" panose="020B0604020202020204" pitchFamily="34" charset="0"/>
                <a:cs typeface="Arial" panose="020B0604020202020204" pitchFamily="34" charset="0"/>
              </a:rPr>
              <a:t>Cách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vòng</a:t>
            </a:r>
            <a:r>
              <a:rPr lang="en-US" sz="2000">
                <a:latin typeface="Arial" panose="020B0604020202020204" pitchFamily="34" charset="0"/>
                <a:cs typeface="Arial" panose="020B0604020202020204" pitchFamily="34" charset="0"/>
              </a:rPr>
              <a:t> HMTT &lt;1cm --&gt; ISR</a:t>
            </a:r>
            <a:endParaRPr lang="en-US" sz="2000">
              <a:latin typeface="Arial" panose="020B0604020202020204" pitchFamily="34" charset="0"/>
              <a:ea typeface="Calibri"/>
              <a:cs typeface="Arial" panose="020B0604020202020204" pitchFamily="34" charset="0"/>
            </a:endParaRPr>
          </a:p>
          <a:p>
            <a:pPr lvl="1"/>
            <a:endParaRPr lang="en-US" sz="2000">
              <a:latin typeface="Arial" panose="020B0604020202020204" pitchFamily="34" charset="0"/>
              <a:cs typeface="Arial" panose="020B0604020202020204" pitchFamily="34" charset="0"/>
            </a:endParaRPr>
          </a:p>
          <a:p>
            <a:pPr>
              <a:buFont typeface="Wingdings" panose="05000000000000000000" pitchFamily="2" charset="2"/>
              <a:buChar char="q"/>
            </a:pPr>
            <a:r>
              <a:rPr lang="en-US" sz="2000" b="1">
                <a:latin typeface="Arial" panose="020B0604020202020204" pitchFamily="34" charset="0"/>
                <a:cs typeface="Arial" panose="020B0604020202020204" pitchFamily="34" charset="0"/>
              </a:rPr>
              <a:t> Phương </a:t>
            </a:r>
            <a:r>
              <a:rPr lang="en-US" sz="2000" b="1" err="1">
                <a:latin typeface="Arial" panose="020B0604020202020204" pitchFamily="34" charset="0"/>
                <a:cs typeface="Arial" panose="020B0604020202020204" pitchFamily="34" charset="0"/>
              </a:rPr>
              <a:t>pháp</a:t>
            </a:r>
            <a:r>
              <a:rPr lang="en-US" sz="2000" b="1">
                <a:latin typeface="Arial" panose="020B0604020202020204" pitchFamily="34" charset="0"/>
                <a:cs typeface="Arial" panose="020B0604020202020204" pitchFamily="34" charset="0"/>
              </a:rPr>
              <a:t>:</a:t>
            </a:r>
          </a:p>
          <a:p>
            <a:pPr lvl="1"/>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ắt bỏ toàn bộ trực tràng </a:t>
            </a:r>
            <a:endParaRPr lang="en-US" sz="2000">
              <a:latin typeface="Arial" panose="020B0604020202020204" pitchFamily="34" charset="0"/>
              <a:cs typeface="Arial" panose="020B0604020202020204" pitchFamily="34" charset="0"/>
            </a:endParaRPr>
          </a:p>
          <a:p>
            <a:pPr lvl="1"/>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bỏ</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toàn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/1 </a:t>
            </a:r>
            <a:r>
              <a:rPr lang="en-US" sz="2000" err="1">
                <a:latin typeface="Arial" panose="020B0604020202020204" pitchFamily="34" charset="0"/>
                <a:cs typeface="Arial" panose="020B0604020202020204" pitchFamily="34" charset="0"/>
              </a:rPr>
              <a:t>phần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(ISR)</a:t>
            </a:r>
          </a:p>
          <a:p>
            <a:pPr lvl="1"/>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đại tràng với hậu môn</a:t>
            </a:r>
          </a:p>
          <a:p>
            <a:pPr lvl="1"/>
            <a:endParaRPr lang="vi-VN" sz="20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8D7B93-50AD-0EE6-4067-5D5C5F0EEF52}"/>
              </a:ext>
            </a:extLst>
          </p:cNvPr>
          <p:cNvPicPr>
            <a:picLocks noChangeAspect="1"/>
          </p:cNvPicPr>
          <p:nvPr/>
        </p:nvPicPr>
        <p:blipFill>
          <a:blip r:embed="rId3"/>
          <a:stretch>
            <a:fillRect/>
          </a:stretch>
        </p:blipFill>
        <p:spPr>
          <a:xfrm>
            <a:off x="6970643" y="1558223"/>
            <a:ext cx="5221357" cy="5272546"/>
          </a:xfrm>
          <a:prstGeom prst="rect">
            <a:avLst/>
          </a:prstGeom>
        </p:spPr>
      </p:pic>
    </p:spTree>
    <p:extLst>
      <p:ext uri="{BB962C8B-B14F-4D97-AF65-F5344CB8AC3E}">
        <p14:creationId xmlns:p14="http://schemas.microsoft.com/office/powerpoint/2010/main" val="208834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b="1" kern="1200">
                <a:solidFill>
                  <a:srgbClr val="FFFFFF"/>
                </a:solidFill>
                <a:latin typeface="+mj-lt"/>
                <a:ea typeface="+mj-ea"/>
                <a:cs typeface="+mj-cs"/>
              </a:rPr>
              <a:t>GIẢI PHẪU</a:t>
            </a:r>
          </a:p>
        </p:txBody>
      </p:sp>
      <p:sp>
        <p:nvSpPr>
          <p:cNvPr id="17" name="Content Placeholder 16">
            <a:extLst>
              <a:ext uri="{FF2B5EF4-FFF2-40B4-BE49-F238E27FC236}">
                <a16:creationId xmlns:a16="http://schemas.microsoft.com/office/drawing/2014/main" id="{8669118E-1221-F59B-2AB6-2741786B9602}"/>
              </a:ext>
            </a:extLst>
          </p:cNvPr>
          <p:cNvSpPr>
            <a:spLocks noGrp="1"/>
          </p:cNvSpPr>
          <p:nvPr>
            <p:ph idx="1"/>
          </p:nvPr>
        </p:nvSpPr>
        <p:spPr>
          <a:xfrm>
            <a:off x="4581727" y="649480"/>
            <a:ext cx="3025303" cy="5546047"/>
          </a:xfrm>
        </p:spPr>
        <p:txBody>
          <a:bodyPr anchor="ctr">
            <a:normAutofit/>
          </a:bodyPr>
          <a:lstStyle/>
          <a:p>
            <a:endParaRPr lang="en-US" sz="2000"/>
          </a:p>
        </p:txBody>
      </p:sp>
      <p:pic>
        <p:nvPicPr>
          <p:cNvPr id="8"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230" y="1441335"/>
            <a:ext cx="7966861" cy="4481357"/>
          </a:xfrm>
          <a:prstGeom prst="rect">
            <a:avLst/>
          </a:prstGeom>
        </p:spPr>
      </p:pic>
    </p:spTree>
    <p:extLst>
      <p:ext uri="{BB962C8B-B14F-4D97-AF65-F5344CB8AC3E}">
        <p14:creationId xmlns:p14="http://schemas.microsoft.com/office/powerpoint/2010/main" val="33422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084" name="Rectangle 208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Rectangle 208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anchor="ctr">
            <a:normAutofit fontScale="90000"/>
          </a:bodyPr>
          <a:lstStyle/>
          <a:p>
            <a:r>
              <a:rPr lang="en-US" b="1" err="1">
                <a:solidFill>
                  <a:srgbClr val="FFFFFF"/>
                </a:solidFill>
              </a:rPr>
              <a:t>Cắt</a:t>
            </a:r>
            <a:r>
              <a:rPr lang="en-US" b="1">
                <a:solidFill>
                  <a:srgbClr val="FFFFFF"/>
                </a:solidFill>
              </a:rPr>
              <a:t> </a:t>
            </a:r>
            <a:r>
              <a:rPr lang="en-US" b="1" err="1">
                <a:solidFill>
                  <a:srgbClr val="FFFFFF"/>
                </a:solidFill>
              </a:rPr>
              <a:t>nối</a:t>
            </a:r>
            <a:r>
              <a:rPr lang="en-US" b="1">
                <a:solidFill>
                  <a:srgbClr val="FFFFFF"/>
                </a:solidFill>
              </a:rPr>
              <a:t> </a:t>
            </a:r>
            <a:r>
              <a:rPr lang="en-US" b="1" err="1">
                <a:solidFill>
                  <a:srgbClr val="FFFFFF"/>
                </a:solidFill>
              </a:rPr>
              <a:t>ống</a:t>
            </a:r>
            <a:r>
              <a:rPr lang="en-US" b="1">
                <a:solidFill>
                  <a:srgbClr val="FFFFFF"/>
                </a:solidFill>
              </a:rPr>
              <a:t> </a:t>
            </a:r>
            <a:r>
              <a:rPr lang="en-US" b="1" err="1">
                <a:solidFill>
                  <a:srgbClr val="FFFFFF"/>
                </a:solidFill>
              </a:rPr>
              <a:t>hậu</a:t>
            </a:r>
            <a:r>
              <a:rPr lang="en-US" b="1">
                <a:solidFill>
                  <a:srgbClr val="FFFFFF"/>
                </a:solidFill>
              </a:rPr>
              <a:t> </a:t>
            </a:r>
            <a:r>
              <a:rPr lang="en-US" b="1" err="1">
                <a:solidFill>
                  <a:srgbClr val="FFFFFF"/>
                </a:solidFill>
              </a:rPr>
              <a:t>môn</a:t>
            </a:r>
            <a:r>
              <a:rPr lang="en-US" b="1">
                <a:solidFill>
                  <a:srgbClr val="FFFFFF"/>
                </a:solidFill>
              </a:rPr>
              <a:t> – </a:t>
            </a:r>
            <a:r>
              <a:rPr lang="en-US" b="1" err="1">
                <a:solidFill>
                  <a:srgbClr val="FFFFFF"/>
                </a:solidFill>
              </a:rPr>
              <a:t>Cắt</a:t>
            </a:r>
            <a:r>
              <a:rPr lang="en-US" b="1">
                <a:solidFill>
                  <a:srgbClr val="FFFFFF"/>
                </a:solidFill>
              </a:rPr>
              <a:t> </a:t>
            </a:r>
            <a:r>
              <a:rPr lang="en-US" b="1" err="1">
                <a:solidFill>
                  <a:srgbClr val="FFFFFF"/>
                </a:solidFill>
              </a:rPr>
              <a:t>gian</a:t>
            </a:r>
            <a:r>
              <a:rPr lang="en-US" b="1">
                <a:solidFill>
                  <a:srgbClr val="FFFFFF"/>
                </a:solidFill>
              </a:rPr>
              <a:t> </a:t>
            </a:r>
            <a:r>
              <a:rPr lang="en-US" b="1" err="1">
                <a:solidFill>
                  <a:srgbClr val="FFFFFF"/>
                </a:solidFill>
              </a:rPr>
              <a:t>cơ</a:t>
            </a:r>
            <a:r>
              <a:rPr lang="en-US" b="1">
                <a:solidFill>
                  <a:srgbClr val="FFFFFF"/>
                </a:solidFill>
              </a:rPr>
              <a:t> </a:t>
            </a:r>
            <a:r>
              <a:rPr lang="en-US" b="1" err="1">
                <a:solidFill>
                  <a:srgbClr val="FFFFFF"/>
                </a:solidFill>
              </a:rPr>
              <a:t>thắt</a:t>
            </a:r>
            <a:r>
              <a:rPr lang="en-US" b="1">
                <a:solidFill>
                  <a:srgbClr val="FFFFFF"/>
                </a:solidFill>
              </a:rPr>
              <a:t> (ISR)</a:t>
            </a:r>
          </a:p>
        </p:txBody>
      </p:sp>
      <p:pic>
        <p:nvPicPr>
          <p:cNvPr id="5" name="Picture 4"/>
          <p:cNvPicPr>
            <a:picLocks noChangeAspect="1"/>
          </p:cNvPicPr>
          <p:nvPr/>
        </p:nvPicPr>
        <p:blipFill>
          <a:blip r:embed="rId3"/>
          <a:stretch>
            <a:fillRect/>
          </a:stretch>
        </p:blipFill>
        <p:spPr>
          <a:xfrm>
            <a:off x="536711" y="2130321"/>
            <a:ext cx="2617306" cy="4506620"/>
          </a:xfrm>
          <a:prstGeom prst="rect">
            <a:avLst/>
          </a:prstGeom>
        </p:spPr>
      </p:pic>
      <p:pic>
        <p:nvPicPr>
          <p:cNvPr id="2050" name="Picture 2" descr="Mở ảnh"/>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49662" y="3598369"/>
            <a:ext cx="6506328" cy="29115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676444" y="1906759"/>
            <a:ext cx="7978846" cy="1385266"/>
          </a:xfrm>
        </p:spPr>
        <p:txBody>
          <a:bodyPr vert="horz" lIns="91440" tIns="45720" rIns="91440" bIns="45720" rtlCol="0" anchor="t">
            <a:normAutofit fontScale="92500" lnSpcReduction="10000"/>
          </a:bodyPr>
          <a:lstStyle/>
          <a:p>
            <a:pPr>
              <a:buFont typeface="Wingdings" panose="05000000000000000000" pitchFamily="2" charset="2"/>
              <a:buChar char="q"/>
            </a:pPr>
            <a:r>
              <a:rPr lang="en-US" sz="2400" b="1"/>
              <a:t> </a:t>
            </a:r>
            <a:r>
              <a:rPr lang="en-US" sz="2400" b="1" err="1"/>
              <a:t>Biến</a:t>
            </a:r>
            <a:r>
              <a:rPr lang="en-US" sz="2400" b="1"/>
              <a:t> </a:t>
            </a:r>
            <a:r>
              <a:rPr lang="en-US" sz="2400" b="1" err="1"/>
              <a:t>chứng</a:t>
            </a:r>
            <a:r>
              <a:rPr lang="en-US" sz="2400" b="1"/>
              <a:t>: </a:t>
            </a:r>
            <a:r>
              <a:rPr lang="en-US" sz="2400" err="1"/>
              <a:t>Mất</a:t>
            </a:r>
            <a:r>
              <a:rPr lang="en-US" sz="2400"/>
              <a:t> </a:t>
            </a:r>
            <a:r>
              <a:rPr lang="en-US" sz="2400" err="1"/>
              <a:t>trực</a:t>
            </a:r>
            <a:r>
              <a:rPr lang="en-US" sz="2400"/>
              <a:t> </a:t>
            </a:r>
            <a:r>
              <a:rPr lang="en-US" sz="2400" err="1"/>
              <a:t>tràng</a:t>
            </a:r>
            <a:r>
              <a:rPr lang="en-US" sz="2400"/>
              <a:t> </a:t>
            </a:r>
            <a:r>
              <a:rPr lang="en-US" sz="2400">
                <a:sym typeface="Wingdings" panose="05000000000000000000" pitchFamily="2" charset="2"/>
              </a:rPr>
              <a:t> </a:t>
            </a:r>
            <a:r>
              <a:rPr lang="en-US" sz="2400" err="1">
                <a:sym typeface="Wingdings" panose="05000000000000000000" pitchFamily="2" charset="2"/>
              </a:rPr>
              <a:t>tăng</a:t>
            </a:r>
            <a:r>
              <a:rPr lang="en-US" sz="2400">
                <a:sym typeface="Wingdings" panose="05000000000000000000" pitchFamily="2" charset="2"/>
              </a:rPr>
              <a:t> </a:t>
            </a:r>
            <a:r>
              <a:rPr lang="en-US" sz="2400" err="1">
                <a:sym typeface="Wingdings" panose="05000000000000000000" pitchFamily="2" charset="2"/>
              </a:rPr>
              <a:t>tần</a:t>
            </a:r>
            <a:r>
              <a:rPr lang="en-US" sz="2400">
                <a:sym typeface="Wingdings" panose="05000000000000000000" pitchFamily="2" charset="2"/>
              </a:rPr>
              <a:t> </a:t>
            </a:r>
            <a:r>
              <a:rPr lang="en-US" sz="2400" err="1">
                <a:sym typeface="Wingdings" panose="05000000000000000000" pitchFamily="2" charset="2"/>
              </a:rPr>
              <a:t>suất</a:t>
            </a:r>
            <a:r>
              <a:rPr lang="en-US" sz="2400">
                <a:sym typeface="Wingdings" panose="05000000000000000000" pitchFamily="2" charset="2"/>
              </a:rPr>
              <a:t> </a:t>
            </a:r>
            <a:r>
              <a:rPr lang="en-US" sz="2400" err="1">
                <a:sym typeface="Wingdings" panose="05000000000000000000" pitchFamily="2" charset="2"/>
              </a:rPr>
              <a:t>đi</a:t>
            </a:r>
            <a:r>
              <a:rPr lang="en-US" sz="2400">
                <a:sym typeface="Wingdings" panose="05000000000000000000" pitchFamily="2" charset="2"/>
              </a:rPr>
              <a:t> </a:t>
            </a:r>
            <a:r>
              <a:rPr lang="en-US" sz="2400" err="1">
                <a:sym typeface="Wingdings" panose="05000000000000000000" pitchFamily="2" charset="2"/>
              </a:rPr>
              <a:t>tiêu</a:t>
            </a:r>
            <a:r>
              <a:rPr lang="en-US" sz="2400">
                <a:sym typeface="Wingdings" panose="05000000000000000000" pitchFamily="2" charset="2"/>
              </a:rPr>
              <a:t>  </a:t>
            </a:r>
            <a:r>
              <a:rPr lang="en-US" sz="2400" err="1">
                <a:sym typeface="Wingdings" panose="05000000000000000000" pitchFamily="2" charset="2"/>
              </a:rPr>
              <a:t>tạo</a:t>
            </a:r>
            <a:r>
              <a:rPr lang="en-US" sz="2400">
                <a:sym typeface="Wingdings" panose="05000000000000000000" pitchFamily="2" charset="2"/>
              </a:rPr>
              <a:t> </a:t>
            </a:r>
            <a:r>
              <a:rPr lang="en-US" sz="2400" err="1">
                <a:sym typeface="Wingdings" panose="05000000000000000000" pitchFamily="2" charset="2"/>
              </a:rPr>
              <a:t>trực</a:t>
            </a:r>
            <a:r>
              <a:rPr lang="en-US" sz="2400">
                <a:sym typeface="Wingdings" panose="05000000000000000000" pitchFamily="2" charset="2"/>
              </a:rPr>
              <a:t> </a:t>
            </a:r>
            <a:r>
              <a:rPr lang="en-US" sz="2400" err="1">
                <a:sym typeface="Wingdings" panose="05000000000000000000" pitchFamily="2" charset="2"/>
              </a:rPr>
              <a:t>tràng</a:t>
            </a:r>
            <a:r>
              <a:rPr lang="en-US" sz="2400">
                <a:sym typeface="Wingdings" panose="05000000000000000000" pitchFamily="2" charset="2"/>
              </a:rPr>
              <a:t> </a:t>
            </a:r>
            <a:r>
              <a:rPr lang="en-US" sz="2400" err="1">
                <a:sym typeface="Wingdings" panose="05000000000000000000" pitchFamily="2" charset="2"/>
              </a:rPr>
              <a:t>giả</a:t>
            </a:r>
            <a:endParaRPr lang="en-US" sz="2400">
              <a:cs typeface="Calibri"/>
            </a:endParaRPr>
          </a:p>
          <a:p>
            <a:pPr lvl="1"/>
            <a:r>
              <a:rPr lang="en-US" err="1">
                <a:sym typeface="Wingdings" panose="05000000000000000000" pitchFamily="2" charset="2"/>
              </a:rPr>
              <a:t>Túi</a:t>
            </a:r>
            <a:r>
              <a:rPr lang="en-US">
                <a:sym typeface="Wingdings" panose="05000000000000000000" pitchFamily="2" charset="2"/>
              </a:rPr>
              <a:t>  J</a:t>
            </a:r>
            <a:endParaRPr lang="en-US">
              <a:cs typeface="Calibri"/>
            </a:endParaRPr>
          </a:p>
          <a:p>
            <a:pPr lvl="1"/>
            <a:r>
              <a:rPr lang="en-US" err="1"/>
              <a:t>Xẻ</a:t>
            </a:r>
            <a:r>
              <a:rPr lang="en-US"/>
              <a:t> </a:t>
            </a:r>
            <a:r>
              <a:rPr lang="en-US" err="1"/>
              <a:t>dọc</a:t>
            </a:r>
            <a:r>
              <a:rPr lang="en-US"/>
              <a:t> </a:t>
            </a:r>
            <a:r>
              <a:rPr lang="en-US" err="1"/>
              <a:t>khâu</a:t>
            </a:r>
            <a:r>
              <a:rPr lang="en-US"/>
              <a:t> </a:t>
            </a:r>
            <a:r>
              <a:rPr lang="en-US" err="1"/>
              <a:t>ngang</a:t>
            </a:r>
            <a:r>
              <a:rPr lang="en-US"/>
              <a:t> </a:t>
            </a:r>
            <a:r>
              <a:rPr lang="en-US" err="1"/>
              <a:t>đại</a:t>
            </a:r>
            <a:r>
              <a:rPr lang="en-US"/>
              <a:t> </a:t>
            </a:r>
            <a:r>
              <a:rPr lang="en-US" err="1"/>
              <a:t>tràng</a:t>
            </a:r>
            <a:endParaRPr lang="en-US"/>
          </a:p>
          <a:p>
            <a:endParaRPr lang="en-US" sz="2000"/>
          </a:p>
        </p:txBody>
      </p:sp>
    </p:spTree>
    <p:extLst>
      <p:ext uri="{BB962C8B-B14F-4D97-AF65-F5344CB8AC3E}">
        <p14:creationId xmlns:p14="http://schemas.microsoft.com/office/powerpoint/2010/main" val="3064217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0"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p:cNvSpPr>
            <a:spLocks noGrp="1"/>
          </p:cNvSpPr>
          <p:nvPr>
            <p:ph idx="1"/>
          </p:nvPr>
        </p:nvSpPr>
        <p:spPr>
          <a:xfrm>
            <a:off x="1238426" y="1474200"/>
            <a:ext cx="10089112" cy="3909599"/>
          </a:xfrm>
        </p:spPr>
        <p:txBody>
          <a:bodyPr vert="horz" lIns="91440" tIns="45720" rIns="91440" bIns="45720" rtlCol="0" anchor="t">
            <a:normAutofit/>
          </a:bodyPr>
          <a:lstStyle/>
          <a:p>
            <a:pPr marL="0" indent="0">
              <a:buNone/>
            </a:pPr>
            <a:r>
              <a:rPr lang="en-US" err="1">
                <a:solidFill>
                  <a:schemeClr val="tx1">
                    <a:alpha val="60000"/>
                  </a:schemeClr>
                </a:solidFill>
              </a:rPr>
              <a:t>Nếu</a:t>
            </a:r>
            <a:r>
              <a:rPr lang="en-US">
                <a:solidFill>
                  <a:schemeClr val="tx1">
                    <a:alpha val="60000"/>
                  </a:schemeClr>
                </a:solidFill>
              </a:rPr>
              <a:t> </a:t>
            </a:r>
            <a:r>
              <a:rPr lang="en-US" err="1">
                <a:solidFill>
                  <a:schemeClr val="tx1">
                    <a:alpha val="60000"/>
                  </a:schemeClr>
                </a:solidFill>
              </a:rPr>
              <a:t>miệng</a:t>
            </a:r>
            <a:r>
              <a:rPr lang="en-US">
                <a:solidFill>
                  <a:schemeClr val="tx1">
                    <a:alpha val="60000"/>
                  </a:schemeClr>
                </a:solidFill>
              </a:rPr>
              <a:t> </a:t>
            </a:r>
            <a:r>
              <a:rPr lang="en-US" err="1">
                <a:solidFill>
                  <a:schemeClr val="tx1">
                    <a:alpha val="60000"/>
                  </a:schemeClr>
                </a:solidFill>
              </a:rPr>
              <a:t>nối</a:t>
            </a:r>
            <a:r>
              <a:rPr lang="en-US">
                <a:solidFill>
                  <a:schemeClr val="tx1">
                    <a:alpha val="60000"/>
                  </a:schemeClr>
                </a:solidFill>
              </a:rPr>
              <a:t> </a:t>
            </a:r>
            <a:r>
              <a:rPr lang="en-US" err="1">
                <a:solidFill>
                  <a:schemeClr val="tx1">
                    <a:alpha val="60000"/>
                  </a:schemeClr>
                </a:solidFill>
              </a:rPr>
              <a:t>thấp</a:t>
            </a:r>
            <a:r>
              <a:rPr lang="en-US">
                <a:solidFill>
                  <a:schemeClr val="tx1">
                    <a:alpha val="60000"/>
                  </a:schemeClr>
                </a:solidFill>
              </a:rPr>
              <a:t> (</a:t>
            </a:r>
            <a:r>
              <a:rPr lang="en-US" err="1">
                <a:solidFill>
                  <a:schemeClr val="tx1">
                    <a:alpha val="60000"/>
                  </a:schemeClr>
                </a:solidFill>
              </a:rPr>
              <a:t>cách</a:t>
            </a:r>
            <a:r>
              <a:rPr lang="en-US">
                <a:solidFill>
                  <a:schemeClr val="tx1">
                    <a:alpha val="60000"/>
                  </a:schemeClr>
                </a:solidFill>
              </a:rPr>
              <a:t> </a:t>
            </a:r>
            <a:r>
              <a:rPr lang="en-US" err="1">
                <a:solidFill>
                  <a:schemeClr val="tx1">
                    <a:alpha val="60000"/>
                  </a:schemeClr>
                </a:solidFill>
              </a:rPr>
              <a:t>rìa</a:t>
            </a:r>
            <a:r>
              <a:rPr lang="en-US">
                <a:solidFill>
                  <a:schemeClr val="tx1">
                    <a:alpha val="60000"/>
                  </a:schemeClr>
                </a:solidFill>
              </a:rPr>
              <a:t> HM &lt;4cm), </a:t>
            </a:r>
            <a:r>
              <a:rPr lang="en-US" err="1">
                <a:solidFill>
                  <a:schemeClr val="tx1">
                    <a:alpha val="60000"/>
                  </a:schemeClr>
                </a:solidFill>
              </a:rPr>
              <a:t>nguy</a:t>
            </a:r>
            <a:r>
              <a:rPr lang="en-US">
                <a:solidFill>
                  <a:schemeClr val="tx1">
                    <a:alpha val="60000"/>
                  </a:schemeClr>
                </a:solidFill>
              </a:rPr>
              <a:t> </a:t>
            </a:r>
            <a:r>
              <a:rPr lang="en-US" err="1">
                <a:solidFill>
                  <a:schemeClr val="tx1">
                    <a:alpha val="60000"/>
                  </a:schemeClr>
                </a:solidFill>
              </a:rPr>
              <a:t>cơ</a:t>
            </a:r>
            <a:r>
              <a:rPr lang="en-US">
                <a:solidFill>
                  <a:schemeClr val="tx1">
                    <a:alpha val="60000"/>
                  </a:schemeClr>
                </a:solidFill>
              </a:rPr>
              <a:t> </a:t>
            </a:r>
            <a:r>
              <a:rPr lang="en-US" err="1">
                <a:solidFill>
                  <a:schemeClr val="tx1">
                    <a:alpha val="60000"/>
                  </a:schemeClr>
                </a:solidFill>
              </a:rPr>
              <a:t>miệng</a:t>
            </a:r>
            <a:r>
              <a:rPr lang="en-US">
                <a:solidFill>
                  <a:schemeClr val="tx1">
                    <a:alpha val="60000"/>
                  </a:schemeClr>
                </a:solidFill>
              </a:rPr>
              <a:t> </a:t>
            </a:r>
            <a:r>
              <a:rPr lang="en-US" err="1">
                <a:solidFill>
                  <a:schemeClr val="tx1">
                    <a:alpha val="60000"/>
                  </a:schemeClr>
                </a:solidFill>
              </a:rPr>
              <a:t>nối</a:t>
            </a:r>
            <a:r>
              <a:rPr lang="en-US">
                <a:solidFill>
                  <a:schemeClr val="tx1">
                    <a:alpha val="60000"/>
                  </a:schemeClr>
                </a:solidFill>
              </a:rPr>
              <a:t> </a:t>
            </a:r>
            <a:r>
              <a:rPr lang="en-US" err="1">
                <a:solidFill>
                  <a:schemeClr val="tx1">
                    <a:alpha val="60000"/>
                  </a:schemeClr>
                </a:solidFill>
              </a:rPr>
              <a:t>không</a:t>
            </a:r>
            <a:r>
              <a:rPr lang="en-US">
                <a:solidFill>
                  <a:schemeClr val="tx1">
                    <a:alpha val="60000"/>
                  </a:schemeClr>
                </a:solidFill>
              </a:rPr>
              <a:t> an </a:t>
            </a:r>
            <a:r>
              <a:rPr lang="en-US" err="1">
                <a:solidFill>
                  <a:schemeClr val="tx1">
                    <a:alpha val="60000"/>
                  </a:schemeClr>
                </a:solidFill>
              </a:rPr>
              <a:t>toàn</a:t>
            </a:r>
            <a:r>
              <a:rPr lang="en-US">
                <a:solidFill>
                  <a:schemeClr val="tx1">
                    <a:alpha val="60000"/>
                  </a:schemeClr>
                </a:solidFill>
              </a:rPr>
              <a:t> (BN </a:t>
            </a:r>
            <a:r>
              <a:rPr lang="en-US" err="1">
                <a:solidFill>
                  <a:schemeClr val="tx1">
                    <a:alpha val="60000"/>
                  </a:schemeClr>
                </a:solidFill>
              </a:rPr>
              <a:t>béo</a:t>
            </a:r>
            <a:r>
              <a:rPr lang="en-US">
                <a:solidFill>
                  <a:schemeClr val="tx1">
                    <a:alpha val="60000"/>
                  </a:schemeClr>
                </a:solidFill>
              </a:rPr>
              <a:t> </a:t>
            </a:r>
            <a:r>
              <a:rPr lang="en-US" err="1">
                <a:solidFill>
                  <a:schemeClr val="tx1">
                    <a:alpha val="60000"/>
                  </a:schemeClr>
                </a:solidFill>
              </a:rPr>
              <a:t>phì</a:t>
            </a:r>
            <a:r>
              <a:rPr lang="en-US">
                <a:solidFill>
                  <a:schemeClr val="tx1">
                    <a:alpha val="60000"/>
                  </a:schemeClr>
                </a:solidFill>
              </a:rPr>
              <a:t>, </a:t>
            </a:r>
            <a:r>
              <a:rPr lang="en-US" err="1">
                <a:solidFill>
                  <a:schemeClr val="tx1">
                    <a:alpha val="60000"/>
                  </a:schemeClr>
                </a:solidFill>
              </a:rPr>
              <a:t>xạ</a:t>
            </a:r>
            <a:r>
              <a:rPr lang="en-US">
                <a:solidFill>
                  <a:schemeClr val="tx1">
                    <a:alpha val="60000"/>
                  </a:schemeClr>
                </a:solidFill>
              </a:rPr>
              <a:t> </a:t>
            </a:r>
            <a:r>
              <a:rPr lang="en-US" err="1">
                <a:solidFill>
                  <a:schemeClr val="tx1">
                    <a:alpha val="60000"/>
                  </a:schemeClr>
                </a:solidFill>
              </a:rPr>
              <a:t>trị</a:t>
            </a:r>
            <a:r>
              <a:rPr lang="en-US">
                <a:solidFill>
                  <a:schemeClr val="tx1">
                    <a:alpha val="60000"/>
                  </a:schemeClr>
                </a:solidFill>
              </a:rPr>
              <a:t> </a:t>
            </a:r>
            <a:r>
              <a:rPr lang="en-US" err="1">
                <a:solidFill>
                  <a:schemeClr val="tx1">
                    <a:alpha val="60000"/>
                  </a:schemeClr>
                </a:solidFill>
              </a:rPr>
              <a:t>trước</a:t>
            </a:r>
            <a:r>
              <a:rPr lang="en-US">
                <a:solidFill>
                  <a:schemeClr val="tx1">
                    <a:alpha val="60000"/>
                  </a:schemeClr>
                </a:solidFill>
              </a:rPr>
              <a:t> </a:t>
            </a:r>
            <a:r>
              <a:rPr lang="en-US" err="1">
                <a:solidFill>
                  <a:schemeClr val="tx1">
                    <a:alpha val="60000"/>
                  </a:schemeClr>
                </a:solidFill>
              </a:rPr>
              <a:t>đó</a:t>
            </a:r>
            <a:r>
              <a:rPr lang="en-US">
                <a:solidFill>
                  <a:schemeClr val="tx1">
                    <a:alpha val="60000"/>
                  </a:schemeClr>
                </a:solidFill>
              </a:rPr>
              <a:t>, </a:t>
            </a:r>
            <a:r>
              <a:rPr lang="en-US" err="1">
                <a:solidFill>
                  <a:schemeClr val="tx1">
                    <a:alpha val="60000"/>
                  </a:schemeClr>
                </a:solidFill>
              </a:rPr>
              <a:t>ruột</a:t>
            </a:r>
            <a:r>
              <a:rPr lang="en-US">
                <a:solidFill>
                  <a:schemeClr val="tx1">
                    <a:alpha val="60000"/>
                  </a:schemeClr>
                </a:solidFill>
              </a:rPr>
              <a:t> </a:t>
            </a:r>
            <a:r>
              <a:rPr lang="en-US" err="1">
                <a:solidFill>
                  <a:schemeClr val="tx1">
                    <a:alpha val="60000"/>
                  </a:schemeClr>
                </a:solidFill>
              </a:rPr>
              <a:t>căng</a:t>
            </a:r>
            <a:r>
              <a:rPr lang="en-US">
                <a:solidFill>
                  <a:schemeClr val="tx1">
                    <a:alpha val="60000"/>
                  </a:schemeClr>
                </a:solidFill>
              </a:rPr>
              <a:t>,…),...</a:t>
            </a:r>
            <a:endParaRPr lang="en-US">
              <a:solidFill>
                <a:schemeClr val="tx1">
                  <a:alpha val="60000"/>
                </a:schemeClr>
              </a:solidFill>
              <a:cs typeface="Calibri"/>
            </a:endParaRPr>
          </a:p>
          <a:p>
            <a:pPr marL="0" indent="0">
              <a:buNone/>
            </a:pP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chỉ</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định</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đưa</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ruột</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trên</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dòng</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để</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bảo</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vệ</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miệng</a:t>
            </a:r>
            <a:r>
              <a:rPr lang="en-US">
                <a:solidFill>
                  <a:schemeClr val="tx1">
                    <a:alpha val="60000"/>
                  </a:schemeClr>
                </a:solidFill>
                <a:sym typeface="Wingdings" panose="05000000000000000000" pitchFamily="2" charset="2"/>
              </a:rPr>
              <a:t> </a:t>
            </a:r>
            <a:r>
              <a:rPr lang="en-US" err="1">
                <a:solidFill>
                  <a:schemeClr val="tx1">
                    <a:alpha val="60000"/>
                  </a:schemeClr>
                </a:solidFill>
                <a:sym typeface="Wingdings" panose="05000000000000000000" pitchFamily="2" charset="2"/>
              </a:rPr>
              <a:t>nối</a:t>
            </a:r>
            <a:r>
              <a:rPr lang="en-US">
                <a:solidFill>
                  <a:schemeClr val="tx1">
                    <a:alpha val="60000"/>
                  </a:schemeClr>
                </a:solidFill>
                <a:sym typeface="Wingdings" panose="05000000000000000000" pitchFamily="2" charset="2"/>
              </a:rPr>
              <a:t> </a:t>
            </a:r>
            <a:endParaRPr lang="en-US">
              <a:solidFill>
                <a:schemeClr val="tx1">
                  <a:alpha val="60000"/>
                </a:schemeClr>
              </a:solidFill>
              <a:cs typeface="Calibri"/>
            </a:endParaRPr>
          </a:p>
          <a:p>
            <a:pPr lvl="1"/>
            <a:r>
              <a:rPr lang="en-US" sz="2800" err="1">
                <a:solidFill>
                  <a:schemeClr val="tx1">
                    <a:alpha val="60000"/>
                  </a:schemeClr>
                </a:solidFill>
                <a:cs typeface="Calibri"/>
              </a:rPr>
              <a:t>Mở</a:t>
            </a:r>
            <a:r>
              <a:rPr lang="en-US" sz="2800">
                <a:solidFill>
                  <a:schemeClr val="tx1">
                    <a:alpha val="60000"/>
                  </a:schemeClr>
                </a:solidFill>
                <a:cs typeface="Calibri"/>
              </a:rPr>
              <a:t> </a:t>
            </a:r>
            <a:r>
              <a:rPr lang="en-US" sz="2800" err="1">
                <a:solidFill>
                  <a:schemeClr val="tx1">
                    <a:alpha val="60000"/>
                  </a:schemeClr>
                </a:solidFill>
                <a:cs typeface="Calibri"/>
              </a:rPr>
              <a:t>hồi</a:t>
            </a:r>
            <a:r>
              <a:rPr lang="en-US" sz="2800">
                <a:solidFill>
                  <a:schemeClr val="tx1">
                    <a:alpha val="60000"/>
                  </a:schemeClr>
                </a:solidFill>
                <a:cs typeface="Calibri"/>
              </a:rPr>
              <a:t> </a:t>
            </a:r>
            <a:r>
              <a:rPr lang="en-US" sz="2800" err="1">
                <a:solidFill>
                  <a:schemeClr val="tx1">
                    <a:alpha val="60000"/>
                  </a:schemeClr>
                </a:solidFill>
                <a:cs typeface="Calibri"/>
              </a:rPr>
              <a:t>tràng</a:t>
            </a:r>
            <a:r>
              <a:rPr lang="en-US" sz="2800">
                <a:solidFill>
                  <a:schemeClr val="tx1">
                    <a:alpha val="60000"/>
                  </a:schemeClr>
                </a:solidFill>
                <a:cs typeface="Calibri"/>
              </a:rPr>
              <a:t> </a:t>
            </a:r>
            <a:r>
              <a:rPr lang="en-US" sz="2800" err="1">
                <a:solidFill>
                  <a:schemeClr val="tx1">
                    <a:alpha val="60000"/>
                  </a:schemeClr>
                </a:solidFill>
                <a:cs typeface="Calibri"/>
              </a:rPr>
              <a:t>ra</a:t>
            </a:r>
            <a:r>
              <a:rPr lang="en-US" sz="2800">
                <a:solidFill>
                  <a:schemeClr val="tx1">
                    <a:alpha val="60000"/>
                  </a:schemeClr>
                </a:solidFill>
                <a:cs typeface="Calibri"/>
              </a:rPr>
              <a:t> da</a:t>
            </a:r>
          </a:p>
          <a:p>
            <a:pPr lvl="1"/>
            <a:r>
              <a:rPr lang="en-US" sz="2800" err="1">
                <a:solidFill>
                  <a:schemeClr val="tx1">
                    <a:alpha val="60000"/>
                  </a:schemeClr>
                </a:solidFill>
                <a:cs typeface="Calibri"/>
              </a:rPr>
              <a:t>Mở</a:t>
            </a:r>
            <a:r>
              <a:rPr lang="en-US" sz="2800">
                <a:solidFill>
                  <a:schemeClr val="tx1">
                    <a:alpha val="60000"/>
                  </a:schemeClr>
                </a:solidFill>
                <a:cs typeface="Calibri"/>
              </a:rPr>
              <a:t> </a:t>
            </a:r>
            <a:r>
              <a:rPr lang="en-US" sz="2800" err="1">
                <a:solidFill>
                  <a:schemeClr val="tx1">
                    <a:alpha val="60000"/>
                  </a:schemeClr>
                </a:solidFill>
                <a:cs typeface="Calibri"/>
              </a:rPr>
              <a:t>đại</a:t>
            </a:r>
            <a:r>
              <a:rPr lang="en-US" sz="2800">
                <a:solidFill>
                  <a:schemeClr val="tx1">
                    <a:alpha val="60000"/>
                  </a:schemeClr>
                </a:solidFill>
                <a:cs typeface="Calibri"/>
              </a:rPr>
              <a:t> </a:t>
            </a:r>
            <a:r>
              <a:rPr lang="en-US" sz="2800" err="1">
                <a:solidFill>
                  <a:schemeClr val="tx1">
                    <a:alpha val="60000"/>
                  </a:schemeClr>
                </a:solidFill>
                <a:cs typeface="Calibri"/>
              </a:rPr>
              <a:t>tràng</a:t>
            </a:r>
            <a:r>
              <a:rPr lang="en-US" sz="2800">
                <a:solidFill>
                  <a:schemeClr val="tx1">
                    <a:alpha val="60000"/>
                  </a:schemeClr>
                </a:solidFill>
                <a:cs typeface="Calibri"/>
              </a:rPr>
              <a:t> </a:t>
            </a:r>
            <a:r>
              <a:rPr lang="en-US" sz="2800" err="1">
                <a:solidFill>
                  <a:schemeClr val="tx1">
                    <a:alpha val="60000"/>
                  </a:schemeClr>
                </a:solidFill>
                <a:cs typeface="Calibri"/>
              </a:rPr>
              <a:t>làm</a:t>
            </a:r>
            <a:r>
              <a:rPr lang="en-US" sz="2800">
                <a:solidFill>
                  <a:schemeClr val="tx1">
                    <a:alpha val="60000"/>
                  </a:schemeClr>
                </a:solidFill>
                <a:cs typeface="Calibri"/>
              </a:rPr>
              <a:t> HMNT</a:t>
            </a:r>
          </a:p>
        </p:txBody>
      </p:sp>
    </p:spTree>
    <p:extLst>
      <p:ext uri="{BB962C8B-B14F-4D97-AF65-F5344CB8AC3E}">
        <p14:creationId xmlns:p14="http://schemas.microsoft.com/office/powerpoint/2010/main" val="2083693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fontScale="90000"/>
          </a:bodyPr>
          <a:lstStyle/>
          <a:p>
            <a:r>
              <a:rPr lang="en-US" sz="3600" b="1" err="1">
                <a:solidFill>
                  <a:srgbClr val="FFFFFF"/>
                </a:solidFill>
              </a:rPr>
              <a:t>Phẫu</a:t>
            </a:r>
            <a:r>
              <a:rPr lang="en-US" sz="3600" b="1">
                <a:solidFill>
                  <a:srgbClr val="FFFFFF"/>
                </a:solidFill>
              </a:rPr>
              <a:t> </a:t>
            </a:r>
            <a:r>
              <a:rPr lang="en-US" sz="3600" b="1" err="1">
                <a:solidFill>
                  <a:srgbClr val="FFFFFF"/>
                </a:solidFill>
              </a:rPr>
              <a:t>thuật</a:t>
            </a:r>
            <a:r>
              <a:rPr lang="en-US" sz="3600" b="1">
                <a:solidFill>
                  <a:srgbClr val="FFFFFF"/>
                </a:solidFill>
              </a:rPr>
              <a:t> </a:t>
            </a:r>
            <a:r>
              <a:rPr lang="en-US" sz="3600" b="1" err="1">
                <a:solidFill>
                  <a:srgbClr val="FFFFFF"/>
                </a:solidFill>
              </a:rPr>
              <a:t>cắt</a:t>
            </a:r>
            <a:r>
              <a:rPr lang="en-US" sz="3600" b="1">
                <a:solidFill>
                  <a:srgbClr val="FFFFFF"/>
                </a:solidFill>
              </a:rPr>
              <a:t> </a:t>
            </a:r>
            <a:r>
              <a:rPr lang="en-US" sz="3600" b="1" err="1">
                <a:solidFill>
                  <a:srgbClr val="FFFFFF"/>
                </a:solidFill>
              </a:rPr>
              <a:t>trực</a:t>
            </a:r>
            <a:r>
              <a:rPr lang="en-US" sz="3600" b="1">
                <a:solidFill>
                  <a:srgbClr val="FFFFFF"/>
                </a:solidFill>
              </a:rPr>
              <a:t> </a:t>
            </a:r>
            <a:r>
              <a:rPr lang="en-US" sz="3600" b="1" err="1">
                <a:solidFill>
                  <a:srgbClr val="FFFFFF"/>
                </a:solidFill>
              </a:rPr>
              <a:t>tràng</a:t>
            </a:r>
            <a:r>
              <a:rPr lang="en-US" sz="3600" b="1">
                <a:solidFill>
                  <a:srgbClr val="FFFFFF"/>
                </a:solidFill>
              </a:rPr>
              <a:t> </a:t>
            </a:r>
            <a:r>
              <a:rPr lang="en-US" sz="3600" b="1" err="1">
                <a:solidFill>
                  <a:srgbClr val="FFFFFF"/>
                </a:solidFill>
              </a:rPr>
              <a:t>ngã</a:t>
            </a:r>
            <a:r>
              <a:rPr lang="en-US" sz="3600" b="1">
                <a:solidFill>
                  <a:srgbClr val="FFFFFF"/>
                </a:solidFill>
              </a:rPr>
              <a:t> </a:t>
            </a:r>
            <a:r>
              <a:rPr lang="en-US" sz="3600" b="1" err="1">
                <a:solidFill>
                  <a:srgbClr val="FFFFFF"/>
                </a:solidFill>
              </a:rPr>
              <a:t>bụng</a:t>
            </a:r>
            <a:r>
              <a:rPr lang="en-US" sz="3600" b="1">
                <a:solidFill>
                  <a:srgbClr val="FFFFFF"/>
                </a:solidFill>
              </a:rPr>
              <a:t> – </a:t>
            </a:r>
            <a:r>
              <a:rPr lang="en-US" sz="3600" b="1" err="1">
                <a:solidFill>
                  <a:srgbClr val="FFFFFF"/>
                </a:solidFill>
              </a:rPr>
              <a:t>tầng</a:t>
            </a:r>
            <a:r>
              <a:rPr lang="en-US" sz="3600" b="1">
                <a:solidFill>
                  <a:srgbClr val="FFFFFF"/>
                </a:solidFill>
              </a:rPr>
              <a:t> </a:t>
            </a:r>
            <a:r>
              <a:rPr lang="en-US" sz="3600" b="1" err="1">
                <a:solidFill>
                  <a:srgbClr val="FFFFFF"/>
                </a:solidFill>
              </a:rPr>
              <a:t>sinh</a:t>
            </a:r>
            <a:r>
              <a:rPr lang="en-US" sz="3600" b="1">
                <a:solidFill>
                  <a:srgbClr val="FFFFFF"/>
                </a:solidFill>
              </a:rPr>
              <a:t> </a:t>
            </a:r>
            <a:r>
              <a:rPr lang="en-US" sz="3600" b="1" err="1">
                <a:solidFill>
                  <a:srgbClr val="FFFFFF"/>
                </a:solidFill>
              </a:rPr>
              <a:t>môn</a:t>
            </a:r>
            <a:r>
              <a:rPr lang="en-US" sz="3600" b="1">
                <a:solidFill>
                  <a:srgbClr val="FFFFFF"/>
                </a:solidFill>
              </a:rPr>
              <a:t> (APR/Miles)</a:t>
            </a:r>
          </a:p>
        </p:txBody>
      </p:sp>
      <p:sp>
        <p:nvSpPr>
          <p:cNvPr id="3" name="Content Placeholder 2"/>
          <p:cNvSpPr>
            <a:spLocks noGrp="1"/>
          </p:cNvSpPr>
          <p:nvPr>
            <p:ph idx="1"/>
          </p:nvPr>
        </p:nvSpPr>
        <p:spPr>
          <a:xfrm>
            <a:off x="803480" y="1740733"/>
            <a:ext cx="6703450" cy="3683358"/>
          </a:xfrm>
        </p:spPr>
        <p:txBody>
          <a:bodyPr vert="horz" lIns="91440" tIns="45720" rIns="91440" bIns="45720" rtlCol="0" anchor="ctr">
            <a:normAutofit/>
          </a:bodyPr>
          <a:lstStyle/>
          <a:p>
            <a:pPr>
              <a:buFont typeface="Wingdings" panose="05000000000000000000" pitchFamily="2" charset="2"/>
              <a:buChar char="q"/>
            </a:pPr>
            <a:r>
              <a:rPr lang="en-US" sz="2000">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Chỉ</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định</a:t>
            </a:r>
            <a:r>
              <a:rPr lang="en-US" sz="2000" b="1">
                <a:latin typeface="Arial" panose="020B0604020202020204" pitchFamily="34" charset="0"/>
                <a:cs typeface="Arial" panose="020B0604020202020204" pitchFamily="34" charset="0"/>
              </a:rPr>
              <a:t>:</a:t>
            </a:r>
          </a:p>
          <a:p>
            <a:pPr lvl="1"/>
            <a:r>
              <a:rPr lang="en-US" sz="2000">
                <a:latin typeface="Arial" panose="020B0604020202020204" pitchFamily="34" charset="0"/>
                <a:cs typeface="Arial" panose="020B0604020202020204" pitchFamily="34" charset="0"/>
              </a:rPr>
              <a:t>K TT </a:t>
            </a:r>
            <a:r>
              <a:rPr lang="en-US" sz="2000" err="1">
                <a:latin typeface="Arial" panose="020B0604020202020204" pitchFamily="34" charset="0"/>
                <a:cs typeface="Arial" panose="020B0604020202020204" pitchFamily="34" charset="0"/>
              </a:rPr>
              <a:t>thấp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nâng</a:t>
            </a:r>
            <a:r>
              <a:rPr lang="en-US" sz="2000">
                <a:latin typeface="Arial" panose="020B0604020202020204" pitchFamily="34" charset="0"/>
                <a:cs typeface="Arial" panose="020B0604020202020204" pitchFamily="34" charset="0"/>
              </a:rPr>
              <a:t> HM/</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ngoài</a:t>
            </a:r>
            <a:r>
              <a:rPr lang="en-US" sz="2000">
                <a:latin typeface="Arial" panose="020B0604020202020204" pitchFamily="34" charset="0"/>
                <a:cs typeface="Arial" panose="020B0604020202020204" pitchFamily="34" charset="0"/>
              </a:rPr>
              <a:t> HM/</a:t>
            </a:r>
            <a:r>
              <a:rPr lang="en-US" sz="2000" err="1">
                <a:latin typeface="Arial" panose="020B0604020202020204" pitchFamily="34" charset="0"/>
                <a:cs typeface="Arial" panose="020B0604020202020204" pitchFamily="34" charset="0"/>
              </a:rPr>
              <a:t>khoang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thắt</a:t>
            </a:r>
            <a:endParaRPr lang="en-US" sz="2000">
              <a:latin typeface="Arial" panose="020B0604020202020204" pitchFamily="34" charset="0"/>
              <a:ea typeface="Calibri"/>
              <a:cs typeface="Arial" panose="020B0604020202020204" pitchFamily="34" charset="0"/>
            </a:endParaRPr>
          </a:p>
          <a:p>
            <a:pPr lvl="1"/>
            <a:r>
              <a:rPr lang="en-US" sz="2000">
                <a:latin typeface="Arial" panose="020B0604020202020204" pitchFamily="34" charset="0"/>
                <a:cs typeface="Arial" panose="020B0604020202020204" pitchFamily="34" charset="0"/>
              </a:rPr>
              <a:t>K TT </a:t>
            </a:r>
            <a:r>
              <a:rPr lang="en-US" sz="2000" err="1">
                <a:latin typeface="Arial" panose="020B0604020202020204" pitchFamily="34" charset="0"/>
                <a:cs typeface="Arial" panose="020B0604020202020204" pitchFamily="34" charset="0"/>
              </a:rPr>
              <a:t>xâm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rộng</a:t>
            </a:r>
            <a:endParaRPr lang="en-US" sz="2000">
              <a:latin typeface="Arial" panose="020B0604020202020204" pitchFamily="34" charset="0"/>
              <a:cs typeface="Arial" panose="020B0604020202020204" pitchFamily="34" charset="0"/>
            </a:endParaRPr>
          </a:p>
          <a:p>
            <a:pPr lvl="1"/>
            <a:r>
              <a:rPr lang="en-US" sz="2000">
                <a:latin typeface="Arial" panose="020B0604020202020204" pitchFamily="34" charset="0"/>
                <a:cs typeface="Arial" panose="020B0604020202020204" pitchFamily="34" charset="0"/>
              </a:rPr>
              <a:t>U </a:t>
            </a:r>
            <a:r>
              <a:rPr lang="en-US" sz="2000" err="1">
                <a:latin typeface="Arial" panose="020B0604020202020204" pitchFamily="34" charset="0"/>
                <a:cs typeface="Arial" panose="020B0604020202020204" pitchFamily="34" charset="0"/>
              </a:rPr>
              <a:t>sát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rìa</a:t>
            </a:r>
            <a:r>
              <a:rPr lang="en-US" sz="2000">
                <a:latin typeface="Arial" panose="020B0604020202020204" pitchFamily="34" charset="0"/>
                <a:cs typeface="Arial" panose="020B0604020202020204" pitchFamily="34" charset="0"/>
              </a:rPr>
              <a:t> HM</a:t>
            </a:r>
          </a:p>
          <a:p>
            <a:pPr lvl="1"/>
            <a:r>
              <a:rPr lang="en-US" sz="2000">
                <a:latin typeface="Arial" panose="020B0604020202020204" pitchFamily="34" charset="0"/>
                <a:cs typeface="Arial" panose="020B0604020202020204" pitchFamily="34" charset="0"/>
              </a:rPr>
              <a:t>Ung </a:t>
            </a:r>
            <a:r>
              <a:rPr lang="en-US" sz="2000" err="1">
                <a:latin typeface="Arial" panose="020B0604020202020204" pitchFamily="34" charset="0"/>
                <a:cs typeface="Arial" panose="020B0604020202020204" pitchFamily="34" charset="0"/>
              </a:rPr>
              <a:t>thư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ống</a:t>
            </a:r>
            <a:r>
              <a:rPr lang="en-US" sz="2000">
                <a:latin typeface="Arial" panose="020B0604020202020204" pitchFamily="34" charset="0"/>
                <a:cs typeface="Arial" panose="020B0604020202020204" pitchFamily="34" charset="0"/>
              </a:rPr>
              <a:t> HM</a:t>
            </a:r>
          </a:p>
        </p:txBody>
      </p:sp>
      <p:pic>
        <p:nvPicPr>
          <p:cNvPr id="4" name="Picture 3">
            <a:extLst>
              <a:ext uri="{FF2B5EF4-FFF2-40B4-BE49-F238E27FC236}">
                <a16:creationId xmlns:a16="http://schemas.microsoft.com/office/drawing/2014/main" id="{A723D3AC-1402-914C-4348-3848FB868EEA}"/>
              </a:ext>
            </a:extLst>
          </p:cNvPr>
          <p:cNvPicPr>
            <a:picLocks noChangeAspect="1"/>
          </p:cNvPicPr>
          <p:nvPr/>
        </p:nvPicPr>
        <p:blipFill>
          <a:blip r:embed="rId3"/>
          <a:stretch>
            <a:fillRect/>
          </a:stretch>
        </p:blipFill>
        <p:spPr>
          <a:xfrm>
            <a:off x="8762043" y="1538256"/>
            <a:ext cx="3429953" cy="5243240"/>
          </a:xfrm>
          <a:prstGeom prst="rect">
            <a:avLst/>
          </a:prstGeom>
        </p:spPr>
      </p:pic>
    </p:spTree>
    <p:extLst>
      <p:ext uri="{BB962C8B-B14F-4D97-AF65-F5344CB8AC3E}">
        <p14:creationId xmlns:p14="http://schemas.microsoft.com/office/powerpoint/2010/main" val="2971697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3400" b="1" err="1">
                <a:solidFill>
                  <a:srgbClr val="FFFFFF"/>
                </a:solidFill>
              </a:rPr>
              <a:t>Phẫu</a:t>
            </a:r>
            <a:r>
              <a:rPr lang="en-US" sz="3400" b="1">
                <a:solidFill>
                  <a:srgbClr val="FFFFFF"/>
                </a:solidFill>
              </a:rPr>
              <a:t> </a:t>
            </a:r>
            <a:r>
              <a:rPr lang="en-US" sz="3400" b="1" err="1">
                <a:solidFill>
                  <a:srgbClr val="FFFFFF"/>
                </a:solidFill>
              </a:rPr>
              <a:t>thuật</a:t>
            </a:r>
            <a:r>
              <a:rPr lang="en-US" sz="3400" b="1">
                <a:solidFill>
                  <a:srgbClr val="FFFFFF"/>
                </a:solidFill>
              </a:rPr>
              <a:t> </a:t>
            </a:r>
            <a:r>
              <a:rPr lang="en-US" sz="3400" b="1" err="1">
                <a:solidFill>
                  <a:srgbClr val="FFFFFF"/>
                </a:solidFill>
              </a:rPr>
              <a:t>cắt</a:t>
            </a:r>
            <a:r>
              <a:rPr lang="en-US" sz="3400" b="1">
                <a:solidFill>
                  <a:srgbClr val="FFFFFF"/>
                </a:solidFill>
              </a:rPr>
              <a:t> </a:t>
            </a:r>
            <a:r>
              <a:rPr lang="en-US" sz="3400" b="1" err="1">
                <a:solidFill>
                  <a:srgbClr val="FFFFFF"/>
                </a:solidFill>
              </a:rPr>
              <a:t>trực</a:t>
            </a:r>
            <a:r>
              <a:rPr lang="en-US" sz="3400" b="1">
                <a:solidFill>
                  <a:srgbClr val="FFFFFF"/>
                </a:solidFill>
              </a:rPr>
              <a:t> </a:t>
            </a:r>
            <a:r>
              <a:rPr lang="en-US" sz="3400" b="1" err="1">
                <a:solidFill>
                  <a:srgbClr val="FFFFFF"/>
                </a:solidFill>
              </a:rPr>
              <a:t>tràng</a:t>
            </a:r>
            <a:r>
              <a:rPr lang="en-US" sz="3400" b="1">
                <a:solidFill>
                  <a:srgbClr val="FFFFFF"/>
                </a:solidFill>
              </a:rPr>
              <a:t> </a:t>
            </a:r>
            <a:r>
              <a:rPr lang="en-US" sz="3400" b="1" err="1">
                <a:solidFill>
                  <a:srgbClr val="FFFFFF"/>
                </a:solidFill>
              </a:rPr>
              <a:t>ngã</a:t>
            </a:r>
            <a:r>
              <a:rPr lang="en-US" sz="3400" b="1">
                <a:solidFill>
                  <a:srgbClr val="FFFFFF"/>
                </a:solidFill>
              </a:rPr>
              <a:t> </a:t>
            </a:r>
            <a:r>
              <a:rPr lang="en-US" sz="3400" b="1" err="1">
                <a:solidFill>
                  <a:srgbClr val="FFFFFF"/>
                </a:solidFill>
              </a:rPr>
              <a:t>bụng</a:t>
            </a:r>
            <a:r>
              <a:rPr lang="en-US" sz="3400" b="1">
                <a:solidFill>
                  <a:srgbClr val="FFFFFF"/>
                </a:solidFill>
              </a:rPr>
              <a:t> – </a:t>
            </a:r>
            <a:r>
              <a:rPr lang="en-US" sz="3400" b="1" err="1">
                <a:solidFill>
                  <a:srgbClr val="FFFFFF"/>
                </a:solidFill>
              </a:rPr>
              <a:t>tầng</a:t>
            </a:r>
            <a:r>
              <a:rPr lang="en-US" sz="3400" b="1">
                <a:solidFill>
                  <a:srgbClr val="FFFFFF"/>
                </a:solidFill>
              </a:rPr>
              <a:t> </a:t>
            </a:r>
            <a:r>
              <a:rPr lang="en-US" sz="3400" b="1" err="1">
                <a:solidFill>
                  <a:srgbClr val="FFFFFF"/>
                </a:solidFill>
              </a:rPr>
              <a:t>sinh</a:t>
            </a:r>
            <a:r>
              <a:rPr lang="en-US" sz="3400" b="1">
                <a:solidFill>
                  <a:srgbClr val="FFFFFF"/>
                </a:solidFill>
              </a:rPr>
              <a:t> </a:t>
            </a:r>
            <a:r>
              <a:rPr lang="en-US" sz="3400" b="1" err="1">
                <a:solidFill>
                  <a:srgbClr val="FFFFFF"/>
                </a:solidFill>
              </a:rPr>
              <a:t>môn</a:t>
            </a:r>
            <a:r>
              <a:rPr lang="en-US" sz="3400" b="1">
                <a:solidFill>
                  <a:srgbClr val="FFFFFF"/>
                </a:solidFill>
              </a:rPr>
              <a:t> (APR/Miles)</a:t>
            </a:r>
          </a:p>
        </p:txBody>
      </p:sp>
      <p:sp>
        <p:nvSpPr>
          <p:cNvPr id="3" name="Content Placeholder 2"/>
          <p:cNvSpPr>
            <a:spLocks noGrp="1"/>
          </p:cNvSpPr>
          <p:nvPr>
            <p:ph idx="1"/>
          </p:nvPr>
        </p:nvSpPr>
        <p:spPr>
          <a:xfrm>
            <a:off x="1017638" y="1885279"/>
            <a:ext cx="9724031" cy="2784745"/>
          </a:xfrm>
        </p:spPr>
        <p:txBody>
          <a:bodyPr anchor="ctr">
            <a:normAutofit/>
          </a:bodyPr>
          <a:lstStyle/>
          <a:p>
            <a:pPr>
              <a:buFont typeface="Wingdings" panose="05000000000000000000" pitchFamily="2" charset="2"/>
              <a:buChar char="q"/>
            </a:pPr>
            <a:r>
              <a:rPr lang="en-US" sz="2400" b="1"/>
              <a:t> Phương </a:t>
            </a:r>
            <a:r>
              <a:rPr lang="en-US" sz="2400" b="1" err="1"/>
              <a:t>pháp</a:t>
            </a:r>
            <a:r>
              <a:rPr lang="en-US" sz="2400" b="1"/>
              <a:t>:</a:t>
            </a:r>
            <a:endParaRPr lang="en-US" sz="2400" b="1">
              <a:cs typeface="Calibri"/>
            </a:endParaRPr>
          </a:p>
          <a:p>
            <a:pPr lvl="1"/>
            <a:r>
              <a:rPr lang="en-US" err="1"/>
              <a:t>Đường</a:t>
            </a:r>
            <a:r>
              <a:rPr lang="en-US"/>
              <a:t> </a:t>
            </a:r>
            <a:r>
              <a:rPr lang="en-US" err="1"/>
              <a:t>rạch</a:t>
            </a:r>
            <a:r>
              <a:rPr lang="en-US"/>
              <a:t> </a:t>
            </a:r>
            <a:r>
              <a:rPr lang="en-US" err="1"/>
              <a:t>bụng</a:t>
            </a:r>
            <a:r>
              <a:rPr lang="en-US"/>
              <a:t>: </a:t>
            </a:r>
            <a:r>
              <a:rPr lang="en-US" err="1"/>
              <a:t>loại</a:t>
            </a:r>
            <a:r>
              <a:rPr lang="en-US"/>
              <a:t> </a:t>
            </a:r>
            <a:r>
              <a:rPr lang="en-US" err="1"/>
              <a:t>bỏ</a:t>
            </a:r>
            <a:r>
              <a:rPr lang="en-US"/>
              <a:t> </a:t>
            </a:r>
            <a:r>
              <a:rPr lang="en-US" err="1"/>
              <a:t>trực</a:t>
            </a:r>
            <a:r>
              <a:rPr lang="en-US"/>
              <a:t> </a:t>
            </a:r>
            <a:r>
              <a:rPr lang="en-US" err="1"/>
              <a:t>tràng</a:t>
            </a:r>
            <a:r>
              <a:rPr lang="en-US"/>
              <a:t> </a:t>
            </a:r>
            <a:r>
              <a:rPr lang="en-US" err="1"/>
              <a:t>mà</a:t>
            </a:r>
            <a:r>
              <a:rPr lang="en-US"/>
              <a:t> </a:t>
            </a:r>
            <a:r>
              <a:rPr lang="en-US" err="1"/>
              <a:t>mạc</a:t>
            </a:r>
            <a:r>
              <a:rPr lang="en-US"/>
              <a:t> </a:t>
            </a:r>
            <a:r>
              <a:rPr lang="en-US" err="1"/>
              <a:t>treo</a:t>
            </a:r>
            <a:r>
              <a:rPr lang="en-US"/>
              <a:t> </a:t>
            </a:r>
            <a:r>
              <a:rPr lang="en-US" err="1"/>
              <a:t>trực</a:t>
            </a:r>
            <a:r>
              <a:rPr lang="en-US"/>
              <a:t> </a:t>
            </a:r>
            <a:r>
              <a:rPr lang="en-US" err="1"/>
              <a:t>tràng</a:t>
            </a:r>
            <a:r>
              <a:rPr lang="en-US"/>
              <a:t> (TME)</a:t>
            </a:r>
            <a:endParaRPr lang="en-US">
              <a:cs typeface="Calibri"/>
            </a:endParaRPr>
          </a:p>
          <a:p>
            <a:pPr lvl="1"/>
            <a:r>
              <a:rPr lang="en-US" err="1"/>
              <a:t>Đường</a:t>
            </a:r>
            <a:r>
              <a:rPr lang="en-US"/>
              <a:t> </a:t>
            </a:r>
            <a:r>
              <a:rPr lang="en-US" err="1"/>
              <a:t>rạch</a:t>
            </a:r>
            <a:r>
              <a:rPr lang="en-US"/>
              <a:t> </a:t>
            </a:r>
            <a:r>
              <a:rPr lang="en-US" err="1"/>
              <a:t>tầng</a:t>
            </a:r>
            <a:r>
              <a:rPr lang="en-US"/>
              <a:t> </a:t>
            </a:r>
            <a:r>
              <a:rPr lang="en-US" err="1"/>
              <a:t>sinh</a:t>
            </a:r>
            <a:r>
              <a:rPr lang="en-US"/>
              <a:t> </a:t>
            </a:r>
            <a:r>
              <a:rPr lang="en-US" err="1"/>
              <a:t>môn</a:t>
            </a:r>
            <a:r>
              <a:rPr lang="en-US"/>
              <a:t>:  </a:t>
            </a:r>
            <a:r>
              <a:rPr lang="en-US" err="1"/>
              <a:t>Loại</a:t>
            </a:r>
            <a:r>
              <a:rPr lang="en-US"/>
              <a:t> </a:t>
            </a:r>
            <a:r>
              <a:rPr lang="en-US" err="1"/>
              <a:t>bỏ</a:t>
            </a:r>
            <a:r>
              <a:rPr lang="en-US"/>
              <a:t> </a:t>
            </a:r>
            <a:r>
              <a:rPr lang="en-US" err="1"/>
              <a:t>ống</a:t>
            </a:r>
            <a:r>
              <a:rPr lang="en-US"/>
              <a:t> </a:t>
            </a:r>
            <a:r>
              <a:rPr lang="en-US" err="1"/>
              <a:t>hậu</a:t>
            </a:r>
            <a:r>
              <a:rPr lang="en-US"/>
              <a:t> </a:t>
            </a:r>
            <a:r>
              <a:rPr lang="en-US" err="1"/>
              <a:t>môn</a:t>
            </a:r>
            <a:endParaRPr lang="en-US">
              <a:cs typeface="Calibri"/>
            </a:endParaRPr>
          </a:p>
          <a:p>
            <a:pPr lvl="1"/>
            <a:r>
              <a:rPr lang="en-US"/>
              <a:t>HMNT ở HC (T) </a:t>
            </a:r>
            <a:r>
              <a:rPr lang="en-US" err="1"/>
              <a:t>vĩnh</a:t>
            </a:r>
            <a:r>
              <a:rPr lang="en-US"/>
              <a:t> </a:t>
            </a:r>
            <a:r>
              <a:rPr lang="en-US" err="1"/>
              <a:t>viễn</a:t>
            </a:r>
            <a:endParaRPr lang="en-US"/>
          </a:p>
          <a:p>
            <a:endParaRPr lang="en-US" sz="2000"/>
          </a:p>
        </p:txBody>
      </p:sp>
    </p:spTree>
    <p:extLst>
      <p:ext uri="{BB962C8B-B14F-4D97-AF65-F5344CB8AC3E}">
        <p14:creationId xmlns:p14="http://schemas.microsoft.com/office/powerpoint/2010/main" val="486270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3400" b="1" err="1">
                <a:solidFill>
                  <a:srgbClr val="FFFFFF"/>
                </a:solidFill>
              </a:rPr>
              <a:t>Phẫu</a:t>
            </a:r>
            <a:r>
              <a:rPr lang="en-US" sz="3400" b="1">
                <a:solidFill>
                  <a:srgbClr val="FFFFFF"/>
                </a:solidFill>
              </a:rPr>
              <a:t> </a:t>
            </a:r>
            <a:r>
              <a:rPr lang="en-US" sz="3400" b="1" err="1">
                <a:solidFill>
                  <a:srgbClr val="FFFFFF"/>
                </a:solidFill>
              </a:rPr>
              <a:t>thuật</a:t>
            </a:r>
            <a:r>
              <a:rPr lang="en-US" sz="3400" b="1">
                <a:solidFill>
                  <a:srgbClr val="FFFFFF"/>
                </a:solidFill>
              </a:rPr>
              <a:t> </a:t>
            </a:r>
            <a:r>
              <a:rPr lang="en-US" sz="3400" b="1" err="1">
                <a:solidFill>
                  <a:srgbClr val="FFFFFF"/>
                </a:solidFill>
              </a:rPr>
              <a:t>cắt</a:t>
            </a:r>
            <a:r>
              <a:rPr lang="en-US" sz="3400" b="1">
                <a:solidFill>
                  <a:srgbClr val="FFFFFF"/>
                </a:solidFill>
              </a:rPr>
              <a:t> </a:t>
            </a:r>
            <a:r>
              <a:rPr lang="en-US" sz="3400" b="1" err="1">
                <a:solidFill>
                  <a:srgbClr val="FFFFFF"/>
                </a:solidFill>
              </a:rPr>
              <a:t>trực</a:t>
            </a:r>
            <a:r>
              <a:rPr lang="en-US" sz="3400" b="1">
                <a:solidFill>
                  <a:srgbClr val="FFFFFF"/>
                </a:solidFill>
              </a:rPr>
              <a:t> </a:t>
            </a:r>
            <a:r>
              <a:rPr lang="en-US" sz="3400" b="1" err="1">
                <a:solidFill>
                  <a:srgbClr val="FFFFFF"/>
                </a:solidFill>
              </a:rPr>
              <a:t>tràng</a:t>
            </a:r>
            <a:r>
              <a:rPr lang="en-US" sz="3400" b="1">
                <a:solidFill>
                  <a:srgbClr val="FFFFFF"/>
                </a:solidFill>
              </a:rPr>
              <a:t> </a:t>
            </a:r>
            <a:r>
              <a:rPr lang="en-US" sz="3400" b="1" err="1">
                <a:solidFill>
                  <a:srgbClr val="FFFFFF"/>
                </a:solidFill>
              </a:rPr>
              <a:t>ngã</a:t>
            </a:r>
            <a:r>
              <a:rPr lang="en-US" sz="3400" b="1">
                <a:solidFill>
                  <a:srgbClr val="FFFFFF"/>
                </a:solidFill>
              </a:rPr>
              <a:t> </a:t>
            </a:r>
            <a:r>
              <a:rPr lang="en-US" sz="3400" b="1" err="1">
                <a:solidFill>
                  <a:srgbClr val="FFFFFF"/>
                </a:solidFill>
              </a:rPr>
              <a:t>bụng</a:t>
            </a:r>
            <a:r>
              <a:rPr lang="en-US" sz="3400" b="1">
                <a:solidFill>
                  <a:srgbClr val="FFFFFF"/>
                </a:solidFill>
              </a:rPr>
              <a:t> – </a:t>
            </a:r>
            <a:r>
              <a:rPr lang="en-US" sz="3400" b="1" err="1">
                <a:solidFill>
                  <a:srgbClr val="FFFFFF"/>
                </a:solidFill>
              </a:rPr>
              <a:t>tầng</a:t>
            </a:r>
            <a:r>
              <a:rPr lang="en-US" sz="3400" b="1">
                <a:solidFill>
                  <a:srgbClr val="FFFFFF"/>
                </a:solidFill>
              </a:rPr>
              <a:t> </a:t>
            </a:r>
            <a:r>
              <a:rPr lang="en-US" sz="3400" b="1" err="1">
                <a:solidFill>
                  <a:srgbClr val="FFFFFF"/>
                </a:solidFill>
              </a:rPr>
              <a:t>sinh</a:t>
            </a:r>
            <a:r>
              <a:rPr lang="en-US" sz="3400" b="1">
                <a:solidFill>
                  <a:srgbClr val="FFFFFF"/>
                </a:solidFill>
              </a:rPr>
              <a:t> </a:t>
            </a:r>
            <a:r>
              <a:rPr lang="en-US" sz="3400" b="1" err="1">
                <a:solidFill>
                  <a:srgbClr val="FFFFFF"/>
                </a:solidFill>
              </a:rPr>
              <a:t>môn</a:t>
            </a:r>
            <a:r>
              <a:rPr lang="en-US" sz="3400" b="1">
                <a:solidFill>
                  <a:srgbClr val="FFFFFF"/>
                </a:solidFill>
              </a:rPr>
              <a:t> (APR/Miles)</a:t>
            </a:r>
          </a:p>
        </p:txBody>
      </p:sp>
      <p:sp>
        <p:nvSpPr>
          <p:cNvPr id="3" name="Content Placeholder 2"/>
          <p:cNvSpPr>
            <a:spLocks noGrp="1"/>
          </p:cNvSpPr>
          <p:nvPr>
            <p:ph idx="1"/>
          </p:nvPr>
        </p:nvSpPr>
        <p:spPr>
          <a:xfrm>
            <a:off x="1096296" y="1587321"/>
            <a:ext cx="9724031" cy="3683358"/>
          </a:xfrm>
        </p:spPr>
        <p:txBody>
          <a:bodyPr anchor="ctr">
            <a:normAutofit/>
          </a:bodyPr>
          <a:lstStyle/>
          <a:p>
            <a:pPr>
              <a:buFont typeface="Wingdings" panose="05000000000000000000" pitchFamily="2" charset="2"/>
              <a:buChar char="q"/>
            </a:pP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Biến</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chứng</a:t>
            </a:r>
            <a:r>
              <a:rPr lang="en-US" sz="2000">
                <a:latin typeface="Arial" panose="020B0604020202020204" pitchFamily="34" charset="0"/>
                <a:cs typeface="Arial" panose="020B0604020202020204" pitchFamily="34" charset="0"/>
              </a:rPr>
              <a:t>:</a:t>
            </a:r>
          </a:p>
          <a:p>
            <a:pPr lvl="1"/>
            <a:r>
              <a:rPr lang="en-US" sz="2000" err="1">
                <a:latin typeface="Arial" panose="020B0604020202020204" pitchFamily="34" charset="0"/>
                <a:cs typeface="Arial" panose="020B0604020202020204" pitchFamily="34" charset="0"/>
              </a:rPr>
              <a:t>Chảy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máu</a:t>
            </a:r>
            <a:r>
              <a:rPr lang="en-US" sz="2000">
                <a:latin typeface="Arial" panose="020B0604020202020204" pitchFamily="34" charset="0"/>
                <a:cs typeface="Arial" panose="020B0604020202020204" pitchFamily="34" charset="0"/>
              </a:rPr>
              <a:t>, NK </a:t>
            </a:r>
            <a:r>
              <a:rPr lang="en-US" sz="2000" err="1">
                <a:latin typeface="Arial" panose="020B0604020202020204" pitchFamily="34" charset="0"/>
                <a:cs typeface="Arial" panose="020B0604020202020204" pitchFamily="34" charset="0"/>
              </a:rPr>
              <a:t>tầng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sinh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môn</a:t>
            </a:r>
            <a:endParaRPr lang="en-US" sz="2000">
              <a:latin typeface="Arial" panose="020B0604020202020204" pitchFamily="34" charset="0"/>
              <a:cs typeface="Arial" panose="020B0604020202020204" pitchFamily="34" charset="0"/>
            </a:endParaRPr>
          </a:p>
          <a:p>
            <a:pPr lvl="1"/>
            <a:r>
              <a:rPr lang="en-US" sz="2000" err="1">
                <a:latin typeface="Arial" panose="020B0604020202020204" pitchFamily="34" charset="0"/>
                <a:cs typeface="Arial" panose="020B0604020202020204" pitchFamily="34" charset="0"/>
              </a:rPr>
              <a:t>Chất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lượng</a:t>
            </a:r>
            <a:r>
              <a:rPr lang="en-US" sz="2000">
                <a:latin typeface="Arial" panose="020B0604020202020204" pitchFamily="34" charset="0"/>
                <a:cs typeface="Arial" panose="020B0604020202020204" pitchFamily="34" charset="0"/>
              </a:rPr>
              <a:t> cs </a:t>
            </a:r>
            <a:r>
              <a:rPr lang="en-US" sz="2000" err="1">
                <a:latin typeface="Arial" panose="020B0604020202020204" pitchFamily="34" charset="0"/>
                <a:cs typeface="Arial" panose="020B0604020202020204" pitchFamily="34" charset="0"/>
              </a:rPr>
              <a:t>giảm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sút</a:t>
            </a:r>
            <a:r>
              <a:rPr lang="en-US" sz="2000">
                <a:latin typeface="Arial" panose="020B0604020202020204" pitchFamily="34" charset="0"/>
                <a:cs typeface="Arial" panose="020B0604020202020204" pitchFamily="34" charset="0"/>
              </a:rPr>
              <a:t> (HMNT </a:t>
            </a:r>
            <a:r>
              <a:rPr lang="en-US" sz="2000" err="1">
                <a:latin typeface="Arial" panose="020B0604020202020204" pitchFamily="34" charset="0"/>
                <a:cs typeface="Arial" panose="020B0604020202020204" pitchFamily="34" charset="0"/>
              </a:rPr>
              <a:t>suốt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đời</a:t>
            </a:r>
            <a:r>
              <a:rPr lang="en-US" sz="2000">
                <a:latin typeface="Arial" panose="020B0604020202020204" pitchFamily="34" charset="0"/>
                <a:cs typeface="Arial" panose="020B0604020202020204" pitchFamily="34" charset="0"/>
              </a:rPr>
              <a:t>)</a:t>
            </a:r>
          </a:p>
          <a:p>
            <a:pPr marL="457200" lvl="1" indent="0">
              <a:buNone/>
            </a:pP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Hướng</a:t>
            </a:r>
            <a:r>
              <a:rPr lang="en-US" sz="2000">
                <a:latin typeface="Arial" panose="020B0604020202020204" pitchFamily="34" charset="0"/>
                <a:cs typeface="Arial" panose="020B0604020202020204" pitchFamily="34" charset="0"/>
                <a:sym typeface="Wingdings" panose="05000000000000000000" pitchFamily="2" charset="2"/>
              </a:rPr>
              <a:t> </a:t>
            </a:r>
            <a:r>
              <a:rPr lang="en-US" sz="2000" err="1">
                <a:latin typeface="Arial" panose="020B0604020202020204" pitchFamily="34" charset="0"/>
                <a:cs typeface="Arial" panose="020B0604020202020204" pitchFamily="34" charset="0"/>
                <a:sym typeface="Wingdings" panose="05000000000000000000" pitchFamily="2" charset="2"/>
              </a:rPr>
              <a:t>dẫn</a:t>
            </a:r>
            <a:r>
              <a:rPr lang="en-US" sz="2000">
                <a:latin typeface="Arial" panose="020B0604020202020204" pitchFamily="34" charset="0"/>
                <a:cs typeface="Arial" panose="020B0604020202020204" pitchFamily="34" charset="0"/>
                <a:sym typeface="Wingdings" panose="05000000000000000000" pitchFamily="2" charset="2"/>
              </a:rPr>
              <a:t> BN </a:t>
            </a:r>
            <a:r>
              <a:rPr lang="en-US" sz="2000" err="1">
                <a:latin typeface="Arial" panose="020B0604020202020204" pitchFamily="34" charset="0"/>
                <a:cs typeface="Arial" panose="020B0604020202020204" pitchFamily="34" charset="0"/>
                <a:sym typeface="Wingdings" panose="05000000000000000000" pitchFamily="2" charset="2"/>
              </a:rPr>
              <a:t>c</a:t>
            </a:r>
            <a:r>
              <a:rPr lang="en-US" sz="2000" err="1">
                <a:latin typeface="Arial" panose="020B0604020202020204" pitchFamily="34" charset="0"/>
                <a:cs typeface="Arial" panose="020B0604020202020204" pitchFamily="34" charset="0"/>
              </a:rPr>
              <a:t>hăm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sóc</a:t>
            </a:r>
            <a:r>
              <a:rPr lang="en-US" sz="2000">
                <a:latin typeface="Arial" panose="020B0604020202020204" pitchFamily="34" charset="0"/>
                <a:cs typeface="Arial" panose="020B0604020202020204" pitchFamily="34" charset="0"/>
              </a:rPr>
              <a:t> HMNT</a:t>
            </a:r>
          </a:p>
        </p:txBody>
      </p:sp>
    </p:spTree>
    <p:extLst>
      <p:ext uri="{BB962C8B-B14F-4D97-AF65-F5344CB8AC3E}">
        <p14:creationId xmlns:p14="http://schemas.microsoft.com/office/powerpoint/2010/main" val="2190394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err="1">
                <a:solidFill>
                  <a:srgbClr val="FFFFFF"/>
                </a:solidFill>
              </a:rPr>
              <a:t>Chăm</a:t>
            </a:r>
            <a:r>
              <a:rPr lang="en-US" sz="4000" b="1">
                <a:solidFill>
                  <a:srgbClr val="FFFFFF"/>
                </a:solidFill>
              </a:rPr>
              <a:t> </a:t>
            </a:r>
            <a:r>
              <a:rPr lang="en-US" sz="4000" b="1" err="1">
                <a:solidFill>
                  <a:srgbClr val="FFFFFF"/>
                </a:solidFill>
              </a:rPr>
              <a:t>sóc</a:t>
            </a:r>
            <a:r>
              <a:rPr lang="en-US" sz="4000" b="1">
                <a:solidFill>
                  <a:srgbClr val="FFFFFF"/>
                </a:solidFill>
              </a:rPr>
              <a:t> HMNT</a:t>
            </a:r>
          </a:p>
        </p:txBody>
      </p:sp>
      <p:sp>
        <p:nvSpPr>
          <p:cNvPr id="3" name="Content Placeholder 2"/>
          <p:cNvSpPr>
            <a:spLocks noGrp="1"/>
          </p:cNvSpPr>
          <p:nvPr>
            <p:ph idx="1"/>
          </p:nvPr>
        </p:nvSpPr>
        <p:spPr>
          <a:xfrm>
            <a:off x="1371599" y="2318197"/>
            <a:ext cx="9724031" cy="3683358"/>
          </a:xfrm>
        </p:spPr>
        <p:txBody>
          <a:bodyPr anchor="ctr">
            <a:normAutofit/>
          </a:bodyPr>
          <a:lstStyle/>
          <a:p>
            <a:r>
              <a:rPr lang="en-US" sz="2400" b="1" err="1"/>
              <a:t>Các</a:t>
            </a:r>
            <a:r>
              <a:rPr lang="en-US" sz="2400" b="1"/>
              <a:t> </a:t>
            </a:r>
            <a:r>
              <a:rPr lang="en-US" sz="2400" b="1" err="1"/>
              <a:t>loại</a:t>
            </a:r>
            <a:r>
              <a:rPr lang="en-US" sz="2400" b="1"/>
              <a:t> HMNT: </a:t>
            </a:r>
            <a:r>
              <a:rPr lang="en-US" sz="2400" err="1"/>
              <a:t>tùy</a:t>
            </a:r>
            <a:r>
              <a:rPr lang="en-US" sz="2400"/>
              <a:t> </a:t>
            </a:r>
            <a:r>
              <a:rPr lang="en-US" sz="2400" err="1"/>
              <a:t>vào</a:t>
            </a:r>
            <a:r>
              <a:rPr lang="en-US" sz="2400"/>
              <a:t> </a:t>
            </a:r>
            <a:r>
              <a:rPr lang="en-US" sz="2400" err="1"/>
              <a:t>vị</a:t>
            </a:r>
            <a:r>
              <a:rPr lang="en-US" sz="2400"/>
              <a:t> </a:t>
            </a:r>
            <a:r>
              <a:rPr lang="en-US" sz="2400" err="1"/>
              <a:t>trí</a:t>
            </a:r>
            <a:r>
              <a:rPr lang="en-US" sz="2400"/>
              <a:t> </a:t>
            </a:r>
            <a:r>
              <a:rPr lang="en-US" sz="2400" err="1"/>
              <a:t>đại</a:t>
            </a:r>
            <a:r>
              <a:rPr lang="en-US" sz="2400"/>
              <a:t> </a:t>
            </a:r>
            <a:r>
              <a:rPr lang="en-US" sz="2400" err="1"/>
              <a:t>tràng</a:t>
            </a:r>
            <a:r>
              <a:rPr lang="en-US" sz="2400"/>
              <a:t> </a:t>
            </a:r>
            <a:r>
              <a:rPr lang="en-US" sz="2400" err="1"/>
              <a:t>ra</a:t>
            </a:r>
            <a:r>
              <a:rPr lang="en-US" sz="2400"/>
              <a:t> da </a:t>
            </a:r>
            <a:r>
              <a:rPr lang="en-US" sz="2400" err="1"/>
              <a:t>mà</a:t>
            </a:r>
            <a:r>
              <a:rPr lang="en-US" sz="2400"/>
              <a:t> </a:t>
            </a:r>
            <a:r>
              <a:rPr lang="en-US" sz="2400" err="1"/>
              <a:t>có</a:t>
            </a:r>
            <a:r>
              <a:rPr lang="en-US" sz="2400"/>
              <a:t> </a:t>
            </a:r>
            <a:r>
              <a:rPr lang="en-US" sz="2400" err="1"/>
              <a:t>các</a:t>
            </a:r>
            <a:r>
              <a:rPr lang="en-US" sz="2400"/>
              <a:t> </a:t>
            </a:r>
            <a:r>
              <a:rPr lang="en-US" sz="2400" err="1"/>
              <a:t>loại</a:t>
            </a:r>
            <a:r>
              <a:rPr lang="en-US" sz="2400"/>
              <a:t> HMNT </a:t>
            </a:r>
            <a:r>
              <a:rPr lang="en-US" sz="2400" err="1"/>
              <a:t>khác</a:t>
            </a:r>
            <a:r>
              <a:rPr lang="en-US" sz="2400"/>
              <a:t> </a:t>
            </a:r>
            <a:r>
              <a:rPr lang="en-US" sz="2400" err="1"/>
              <a:t>nhau</a:t>
            </a:r>
            <a:endParaRPr lang="en-US" sz="2400">
              <a:cs typeface="Calibri"/>
            </a:endParaRPr>
          </a:p>
          <a:p>
            <a:r>
              <a:rPr lang="en-US" sz="2400" b="1" err="1"/>
              <a:t>Chăm</a:t>
            </a:r>
            <a:r>
              <a:rPr lang="en-US" sz="2400" b="1"/>
              <a:t> </a:t>
            </a:r>
            <a:r>
              <a:rPr lang="en-US" sz="2400" b="1" err="1"/>
              <a:t>sóc</a:t>
            </a:r>
            <a:r>
              <a:rPr lang="en-US" sz="2400" b="1"/>
              <a:t> </a:t>
            </a:r>
            <a:r>
              <a:rPr lang="en-US" sz="2400" b="1" err="1"/>
              <a:t>hằng</a:t>
            </a:r>
            <a:r>
              <a:rPr lang="en-US" sz="2400" b="1"/>
              <a:t> </a:t>
            </a:r>
            <a:r>
              <a:rPr lang="en-US" sz="2400" b="1" err="1"/>
              <a:t>ngày</a:t>
            </a:r>
            <a:r>
              <a:rPr lang="en-US" sz="2400" b="1"/>
              <a:t>:</a:t>
            </a:r>
            <a:endParaRPr lang="en-US" sz="2400" b="1">
              <a:cs typeface="Calibri"/>
            </a:endParaRPr>
          </a:p>
          <a:p>
            <a:pPr lvl="1"/>
            <a:r>
              <a:rPr lang="en-US" err="1"/>
              <a:t>Hơi</a:t>
            </a:r>
            <a:r>
              <a:rPr lang="en-US"/>
              <a:t>: </a:t>
            </a:r>
            <a:r>
              <a:rPr lang="en-US" err="1"/>
              <a:t>Hạn</a:t>
            </a:r>
            <a:r>
              <a:rPr lang="en-US"/>
              <a:t> </a:t>
            </a:r>
            <a:r>
              <a:rPr lang="en-US" err="1"/>
              <a:t>chế</a:t>
            </a:r>
            <a:r>
              <a:rPr lang="en-US"/>
              <a:t> </a:t>
            </a:r>
            <a:r>
              <a:rPr lang="en-US" err="1"/>
              <a:t>các</a:t>
            </a:r>
            <a:r>
              <a:rPr lang="en-US"/>
              <a:t> </a:t>
            </a:r>
            <a:r>
              <a:rPr lang="en-US" err="1"/>
              <a:t>thức</a:t>
            </a:r>
            <a:r>
              <a:rPr lang="en-US"/>
              <a:t> </a:t>
            </a:r>
            <a:r>
              <a:rPr lang="en-US" err="1"/>
              <a:t>ăn</a:t>
            </a:r>
            <a:r>
              <a:rPr lang="en-US"/>
              <a:t> </a:t>
            </a:r>
            <a:r>
              <a:rPr lang="en-US" err="1"/>
              <a:t>sinh</a:t>
            </a:r>
            <a:r>
              <a:rPr lang="en-US"/>
              <a:t> </a:t>
            </a:r>
            <a:r>
              <a:rPr lang="en-US" err="1"/>
              <a:t>hơi</a:t>
            </a:r>
            <a:r>
              <a:rPr lang="en-US"/>
              <a:t> (</a:t>
            </a:r>
            <a:r>
              <a:rPr lang="en-US" err="1"/>
              <a:t>hột</a:t>
            </a:r>
            <a:r>
              <a:rPr lang="en-US"/>
              <a:t> </a:t>
            </a:r>
            <a:r>
              <a:rPr lang="en-US" err="1"/>
              <a:t>mít</a:t>
            </a:r>
            <a:r>
              <a:rPr lang="en-US"/>
              <a:t>, </a:t>
            </a:r>
            <a:r>
              <a:rPr lang="en-US" err="1"/>
              <a:t>các</a:t>
            </a:r>
            <a:r>
              <a:rPr lang="en-US"/>
              <a:t> </a:t>
            </a:r>
            <a:r>
              <a:rPr lang="en-US" err="1"/>
              <a:t>loại</a:t>
            </a:r>
            <a:r>
              <a:rPr lang="en-US"/>
              <a:t> </a:t>
            </a:r>
            <a:r>
              <a:rPr lang="en-US" err="1"/>
              <a:t>hạt</a:t>
            </a:r>
            <a:r>
              <a:rPr lang="en-US"/>
              <a:t>,..)</a:t>
            </a:r>
            <a:endParaRPr lang="en-US">
              <a:cs typeface="Calibri"/>
            </a:endParaRPr>
          </a:p>
          <a:p>
            <a:pPr lvl="1"/>
            <a:r>
              <a:rPr lang="en-US" err="1"/>
              <a:t>Điều</a:t>
            </a:r>
            <a:r>
              <a:rPr lang="en-US"/>
              <a:t> </a:t>
            </a:r>
            <a:r>
              <a:rPr lang="en-US" err="1"/>
              <a:t>khiển</a:t>
            </a:r>
            <a:r>
              <a:rPr lang="en-US"/>
              <a:t> </a:t>
            </a:r>
            <a:r>
              <a:rPr lang="en-US" err="1"/>
              <a:t>phân</a:t>
            </a:r>
            <a:r>
              <a:rPr lang="en-US"/>
              <a:t>: </a:t>
            </a:r>
            <a:r>
              <a:rPr lang="en-US" err="1"/>
              <a:t>ăn</a:t>
            </a:r>
            <a:r>
              <a:rPr lang="en-US"/>
              <a:t> </a:t>
            </a:r>
            <a:r>
              <a:rPr lang="en-US" err="1"/>
              <a:t>uống</a:t>
            </a:r>
            <a:r>
              <a:rPr lang="en-US"/>
              <a:t> </a:t>
            </a:r>
            <a:r>
              <a:rPr lang="en-US" err="1"/>
              <a:t>đúng</a:t>
            </a:r>
            <a:r>
              <a:rPr lang="en-US"/>
              <a:t> </a:t>
            </a:r>
            <a:r>
              <a:rPr lang="en-US" err="1"/>
              <a:t>bữa</a:t>
            </a:r>
            <a:r>
              <a:rPr lang="en-US"/>
              <a:t>, </a:t>
            </a:r>
            <a:r>
              <a:rPr lang="en-US" err="1"/>
              <a:t>không</a:t>
            </a:r>
            <a:r>
              <a:rPr lang="en-US"/>
              <a:t> </a:t>
            </a:r>
            <a:r>
              <a:rPr lang="en-US" err="1"/>
              <a:t>ăn</a:t>
            </a:r>
            <a:r>
              <a:rPr lang="en-US"/>
              <a:t>/</a:t>
            </a:r>
            <a:r>
              <a:rPr lang="en-US" err="1"/>
              <a:t>dùng</a:t>
            </a:r>
            <a:r>
              <a:rPr lang="en-US"/>
              <a:t> </a:t>
            </a:r>
            <a:r>
              <a:rPr lang="en-US" err="1"/>
              <a:t>các</a:t>
            </a:r>
            <a:r>
              <a:rPr lang="en-US"/>
              <a:t> </a:t>
            </a:r>
            <a:r>
              <a:rPr lang="en-US" err="1"/>
              <a:t>chất</a:t>
            </a:r>
            <a:r>
              <a:rPr lang="en-US"/>
              <a:t> </a:t>
            </a:r>
            <a:r>
              <a:rPr lang="en-US" err="1"/>
              <a:t>kích</a:t>
            </a:r>
            <a:r>
              <a:rPr lang="en-US"/>
              <a:t> </a:t>
            </a:r>
            <a:r>
              <a:rPr lang="en-US" err="1"/>
              <a:t>thích</a:t>
            </a:r>
            <a:r>
              <a:rPr lang="en-US"/>
              <a:t> (</a:t>
            </a:r>
            <a:r>
              <a:rPr lang="en-US" err="1"/>
              <a:t>chua</a:t>
            </a:r>
            <a:r>
              <a:rPr lang="en-US"/>
              <a:t>/cay/</a:t>
            </a:r>
            <a:r>
              <a:rPr lang="en-US" err="1"/>
              <a:t>cà</a:t>
            </a:r>
            <a:r>
              <a:rPr lang="en-US"/>
              <a:t> </a:t>
            </a:r>
            <a:r>
              <a:rPr lang="en-US" err="1"/>
              <a:t>phê</a:t>
            </a:r>
            <a:r>
              <a:rPr lang="en-US"/>
              <a:t>/</a:t>
            </a:r>
            <a:r>
              <a:rPr lang="en-US" err="1"/>
              <a:t>trà</a:t>
            </a:r>
            <a:r>
              <a:rPr lang="en-US"/>
              <a:t>,…)</a:t>
            </a:r>
            <a:endParaRPr lang="en-US">
              <a:cs typeface="Calibri"/>
            </a:endParaRPr>
          </a:p>
          <a:p>
            <a:pPr lvl="1"/>
            <a:r>
              <a:rPr lang="en-US" err="1"/>
              <a:t>Sinh</a:t>
            </a:r>
            <a:r>
              <a:rPr lang="en-US"/>
              <a:t> </a:t>
            </a:r>
            <a:r>
              <a:rPr lang="en-US" err="1"/>
              <a:t>hoạt</a:t>
            </a:r>
            <a:r>
              <a:rPr lang="en-US"/>
              <a:t>: </a:t>
            </a:r>
            <a:r>
              <a:rPr lang="en-US" err="1"/>
              <a:t>bình</a:t>
            </a:r>
            <a:r>
              <a:rPr lang="en-US"/>
              <a:t> </a:t>
            </a:r>
            <a:r>
              <a:rPr lang="en-US" err="1"/>
              <a:t>thường</a:t>
            </a:r>
            <a:r>
              <a:rPr lang="en-US"/>
              <a:t> </a:t>
            </a:r>
            <a:r>
              <a:rPr lang="en-US" err="1"/>
              <a:t>tránh</a:t>
            </a:r>
            <a:r>
              <a:rPr lang="en-US"/>
              <a:t> </a:t>
            </a:r>
            <a:r>
              <a:rPr lang="en-US" err="1"/>
              <a:t>các</a:t>
            </a:r>
            <a:r>
              <a:rPr lang="en-US"/>
              <a:t> </a:t>
            </a:r>
            <a:r>
              <a:rPr lang="en-US" err="1"/>
              <a:t>hoạt</a:t>
            </a:r>
            <a:r>
              <a:rPr lang="en-US"/>
              <a:t> </a:t>
            </a:r>
            <a:r>
              <a:rPr lang="en-US" err="1"/>
              <a:t>động</a:t>
            </a:r>
            <a:r>
              <a:rPr lang="en-US"/>
              <a:t> </a:t>
            </a:r>
            <a:r>
              <a:rPr lang="en-US" err="1"/>
              <a:t>gắng</a:t>
            </a:r>
            <a:r>
              <a:rPr lang="en-US"/>
              <a:t> </a:t>
            </a:r>
            <a:r>
              <a:rPr lang="en-US" err="1"/>
              <a:t>sức</a:t>
            </a:r>
            <a:r>
              <a:rPr lang="en-US"/>
              <a:t> (</a:t>
            </a:r>
            <a:r>
              <a:rPr lang="en-US" err="1"/>
              <a:t>mang</a:t>
            </a:r>
            <a:r>
              <a:rPr lang="en-US"/>
              <a:t> </a:t>
            </a:r>
            <a:r>
              <a:rPr lang="en-US" err="1"/>
              <a:t>vác</a:t>
            </a:r>
            <a:r>
              <a:rPr lang="en-US"/>
              <a:t> </a:t>
            </a:r>
            <a:r>
              <a:rPr lang="en-US" err="1"/>
              <a:t>nặng</a:t>
            </a:r>
            <a:r>
              <a:rPr lang="en-US"/>
              <a:t>,…)</a:t>
            </a:r>
            <a:endParaRPr lang="en-US">
              <a:cs typeface="Calibri"/>
            </a:endParaRPr>
          </a:p>
          <a:p>
            <a:pPr lvl="1"/>
            <a:r>
              <a:rPr lang="en-US" err="1"/>
              <a:t>Vệ</a:t>
            </a:r>
            <a:r>
              <a:rPr lang="en-US"/>
              <a:t> </a:t>
            </a:r>
            <a:r>
              <a:rPr lang="en-US" err="1"/>
              <a:t>sinh</a:t>
            </a:r>
            <a:r>
              <a:rPr lang="en-US"/>
              <a:t>: </a:t>
            </a:r>
            <a:r>
              <a:rPr lang="en-US" err="1"/>
              <a:t>thay</a:t>
            </a:r>
            <a:r>
              <a:rPr lang="en-US"/>
              <a:t> HMNT </a:t>
            </a:r>
            <a:r>
              <a:rPr lang="en-US" err="1"/>
              <a:t>đúng</a:t>
            </a:r>
            <a:r>
              <a:rPr lang="en-US"/>
              <a:t> </a:t>
            </a:r>
            <a:r>
              <a:rPr lang="en-US" err="1"/>
              <a:t>cách</a:t>
            </a:r>
            <a:endParaRPr lang="en-US">
              <a:cs typeface="Calibri"/>
            </a:endParaRPr>
          </a:p>
          <a:p>
            <a:pPr marL="0" indent="0">
              <a:buNone/>
            </a:pPr>
            <a:endParaRPr lang="en-US" sz="2000"/>
          </a:p>
          <a:p>
            <a:endParaRPr lang="en-US" sz="2000"/>
          </a:p>
        </p:txBody>
      </p:sp>
    </p:spTree>
    <p:extLst>
      <p:ext uri="{BB962C8B-B14F-4D97-AF65-F5344CB8AC3E}">
        <p14:creationId xmlns:p14="http://schemas.microsoft.com/office/powerpoint/2010/main" val="2498853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Google Shape;920;p137" descr="7 điều cần biết để chăm sóc hậu môn nhân tạo đúng cách (cho người mới sử  dụng)"/>
          <p:cNvPicPr preferRelativeResize="0">
            <a:picLocks noGrp="1"/>
          </p:cNvPicPr>
          <p:nvPr>
            <p:ph idx="1"/>
          </p:nvPr>
        </p:nvPicPr>
        <p:blipFill rotWithShape="1">
          <a:blip r:embed="rId2">
            <a:alphaModFix/>
          </a:blip>
          <a:srcRect/>
          <a:stretch/>
        </p:blipFill>
        <p:spPr>
          <a:xfrm>
            <a:off x="542544" y="218821"/>
            <a:ext cx="11033760" cy="6309995"/>
          </a:xfrm>
          <a:prstGeom prst="rect">
            <a:avLst/>
          </a:prstGeom>
          <a:noFill/>
          <a:ln>
            <a:noFill/>
          </a:ln>
        </p:spPr>
      </p:pic>
    </p:spTree>
    <p:extLst>
      <p:ext uri="{BB962C8B-B14F-4D97-AF65-F5344CB8AC3E}">
        <p14:creationId xmlns:p14="http://schemas.microsoft.com/office/powerpoint/2010/main" val="2775720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err="1">
                <a:solidFill>
                  <a:srgbClr val="FFFFFF"/>
                </a:solidFill>
              </a:rPr>
              <a:t>Chăm</a:t>
            </a:r>
            <a:r>
              <a:rPr lang="en-US" sz="4000" b="1">
                <a:solidFill>
                  <a:srgbClr val="FFFFFF"/>
                </a:solidFill>
              </a:rPr>
              <a:t> </a:t>
            </a:r>
            <a:r>
              <a:rPr lang="en-US" sz="4000" b="1" err="1">
                <a:solidFill>
                  <a:srgbClr val="FFFFFF"/>
                </a:solidFill>
              </a:rPr>
              <a:t>sóc</a:t>
            </a:r>
            <a:r>
              <a:rPr lang="en-US" sz="4000" b="1">
                <a:solidFill>
                  <a:srgbClr val="FFFFFF"/>
                </a:solidFill>
              </a:rPr>
              <a:t> HMNT</a:t>
            </a:r>
          </a:p>
        </p:txBody>
      </p:sp>
      <p:sp>
        <p:nvSpPr>
          <p:cNvPr id="3" name="Content Placeholder 2"/>
          <p:cNvSpPr>
            <a:spLocks noGrp="1"/>
          </p:cNvSpPr>
          <p:nvPr>
            <p:ph idx="1"/>
          </p:nvPr>
        </p:nvSpPr>
        <p:spPr>
          <a:xfrm>
            <a:off x="1371599" y="2318197"/>
            <a:ext cx="9724031" cy="3683358"/>
          </a:xfrm>
        </p:spPr>
        <p:txBody>
          <a:bodyPr vert="horz" lIns="91440" tIns="45720" rIns="91440" bIns="45720" rtlCol="0" anchor="ctr">
            <a:noAutofit/>
          </a:bodyPr>
          <a:lstStyle/>
          <a:p>
            <a:r>
              <a:rPr lang="en-US" sz="2400" b="1"/>
              <a:t>HMNT </a:t>
            </a:r>
            <a:r>
              <a:rPr lang="en-US" sz="2400" b="1" err="1"/>
              <a:t>bình</a:t>
            </a:r>
            <a:r>
              <a:rPr lang="en-US" sz="2400" b="1"/>
              <a:t> </a:t>
            </a:r>
            <a:r>
              <a:rPr lang="en-US" sz="2400" b="1" err="1"/>
              <a:t>thường</a:t>
            </a:r>
            <a:r>
              <a:rPr lang="en-US" sz="2400"/>
              <a:t> </a:t>
            </a:r>
            <a:r>
              <a:rPr lang="en-US" sz="2400" err="1"/>
              <a:t>nhô</a:t>
            </a:r>
            <a:r>
              <a:rPr lang="en-US" sz="2400"/>
              <a:t> 1cm, </a:t>
            </a:r>
            <a:r>
              <a:rPr lang="en-US" sz="2400" err="1"/>
              <a:t>bóng</a:t>
            </a:r>
            <a:r>
              <a:rPr lang="en-US" sz="2400"/>
              <a:t>, </a:t>
            </a:r>
            <a:r>
              <a:rPr lang="en-US" sz="2400" err="1"/>
              <a:t>hồng</a:t>
            </a:r>
            <a:endParaRPr lang="en-US" sz="2400">
              <a:cs typeface="Calibri"/>
            </a:endParaRPr>
          </a:p>
          <a:p>
            <a:r>
              <a:rPr lang="en-US" sz="2400" b="1" err="1"/>
              <a:t>Biến</a:t>
            </a:r>
            <a:r>
              <a:rPr lang="en-US" sz="2400" b="1"/>
              <a:t> </a:t>
            </a:r>
            <a:r>
              <a:rPr lang="en-US" sz="2400" b="1" err="1"/>
              <a:t>chứng</a:t>
            </a:r>
            <a:r>
              <a:rPr lang="en-US" sz="2400" b="1"/>
              <a:t>:</a:t>
            </a:r>
            <a:endParaRPr lang="en-US" sz="2400" b="1">
              <a:cs typeface="Calibri"/>
            </a:endParaRPr>
          </a:p>
          <a:p>
            <a:pPr lvl="1"/>
            <a:r>
              <a:rPr lang="en-US" err="1"/>
              <a:t>Viêm</a:t>
            </a:r>
            <a:r>
              <a:rPr lang="en-US"/>
              <a:t> </a:t>
            </a:r>
            <a:r>
              <a:rPr lang="en-US" err="1"/>
              <a:t>loét</a:t>
            </a:r>
            <a:r>
              <a:rPr lang="en-US"/>
              <a:t> da </a:t>
            </a:r>
            <a:r>
              <a:rPr lang="en-US" err="1"/>
              <a:t>xung</a:t>
            </a:r>
            <a:r>
              <a:rPr lang="en-US"/>
              <a:t> </a:t>
            </a:r>
            <a:r>
              <a:rPr lang="en-US" err="1"/>
              <a:t>quanh</a:t>
            </a:r>
            <a:r>
              <a:rPr lang="en-US"/>
              <a:t> HMNT</a:t>
            </a:r>
            <a:endParaRPr lang="en-US">
              <a:cs typeface="Calibri"/>
            </a:endParaRPr>
          </a:p>
          <a:p>
            <a:pPr lvl="1"/>
            <a:r>
              <a:rPr lang="en-US"/>
              <a:t>Sa </a:t>
            </a:r>
            <a:r>
              <a:rPr lang="en-US" err="1"/>
              <a:t>Đại</a:t>
            </a:r>
            <a:r>
              <a:rPr lang="en-US"/>
              <a:t> </a:t>
            </a:r>
            <a:r>
              <a:rPr lang="en-US" err="1"/>
              <a:t>tràng</a:t>
            </a:r>
            <a:r>
              <a:rPr lang="en-US"/>
              <a:t> qua </a:t>
            </a:r>
            <a:r>
              <a:rPr lang="en-US" err="1"/>
              <a:t>lỗ</a:t>
            </a:r>
            <a:r>
              <a:rPr lang="en-US"/>
              <a:t> HMNT</a:t>
            </a:r>
            <a:endParaRPr lang="en-US">
              <a:cs typeface="Calibri"/>
            </a:endParaRPr>
          </a:p>
          <a:p>
            <a:pPr lvl="1"/>
            <a:r>
              <a:rPr lang="en-US"/>
              <a:t>Teo </a:t>
            </a:r>
            <a:r>
              <a:rPr lang="en-US" err="1"/>
              <a:t>hẹp</a:t>
            </a:r>
            <a:r>
              <a:rPr lang="en-US"/>
              <a:t> </a:t>
            </a:r>
            <a:r>
              <a:rPr lang="en-US" err="1"/>
              <a:t>miệng</a:t>
            </a:r>
            <a:r>
              <a:rPr lang="en-US"/>
              <a:t> HMNT</a:t>
            </a:r>
            <a:endParaRPr lang="en-US">
              <a:cs typeface="Calibri"/>
            </a:endParaRPr>
          </a:p>
          <a:p>
            <a:pPr lvl="1"/>
            <a:r>
              <a:rPr lang="en-US" err="1"/>
              <a:t>Tụt</a:t>
            </a:r>
            <a:r>
              <a:rPr lang="en-US"/>
              <a:t> HMNT,…</a:t>
            </a:r>
            <a:endParaRPr lang="en-US">
              <a:cs typeface="Calibri"/>
            </a:endParaRPr>
          </a:p>
          <a:p>
            <a:pPr marL="457200" lvl="1" indent="0">
              <a:buNone/>
            </a:pPr>
            <a:r>
              <a:rPr lang="en-US">
                <a:sym typeface="Wingdings" panose="05000000000000000000" pitchFamily="2" charset="2"/>
              </a:rPr>
              <a:t> </a:t>
            </a:r>
            <a:r>
              <a:rPr lang="en-US" err="1">
                <a:sym typeface="Wingdings" panose="05000000000000000000" pitchFamily="2" charset="2"/>
              </a:rPr>
              <a:t>Cần</a:t>
            </a:r>
            <a:r>
              <a:rPr lang="en-US">
                <a:sym typeface="Wingdings" panose="05000000000000000000" pitchFamily="2" charset="2"/>
              </a:rPr>
              <a:t> </a:t>
            </a:r>
            <a:r>
              <a:rPr lang="en-US" err="1">
                <a:sym typeface="Wingdings" panose="05000000000000000000" pitchFamily="2" charset="2"/>
              </a:rPr>
              <a:t>đến</a:t>
            </a:r>
            <a:r>
              <a:rPr lang="en-US">
                <a:sym typeface="Wingdings" panose="05000000000000000000" pitchFamily="2" charset="2"/>
              </a:rPr>
              <a:t> BS</a:t>
            </a:r>
            <a:endParaRPr lang="en-US"/>
          </a:p>
          <a:p>
            <a:pPr lvl="1"/>
            <a:endParaRPr lang="en-US" sz="2000"/>
          </a:p>
        </p:txBody>
      </p:sp>
    </p:spTree>
    <p:extLst>
      <p:ext uri="{BB962C8B-B14F-4D97-AF65-F5344CB8AC3E}">
        <p14:creationId xmlns:p14="http://schemas.microsoft.com/office/powerpoint/2010/main" val="4281621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7" y="348865"/>
            <a:ext cx="10044023" cy="877729"/>
          </a:xfrm>
        </p:spPr>
        <p:txBody>
          <a:bodyPr anchor="ctr">
            <a:normAutofit/>
          </a:bodyPr>
          <a:lstStyle/>
          <a:p>
            <a:r>
              <a:rPr lang="en-US" b="1" err="1">
                <a:solidFill>
                  <a:srgbClr val="FFFFFF"/>
                </a:solidFill>
              </a:rPr>
              <a:t>Biến</a:t>
            </a:r>
            <a:r>
              <a:rPr lang="en-US" b="1">
                <a:solidFill>
                  <a:srgbClr val="FFFFFF"/>
                </a:solidFill>
              </a:rPr>
              <a:t> </a:t>
            </a:r>
            <a:r>
              <a:rPr lang="en-US" b="1" err="1">
                <a:solidFill>
                  <a:srgbClr val="FFFFFF"/>
                </a:solidFill>
              </a:rPr>
              <a:t>chứng</a:t>
            </a:r>
            <a:r>
              <a:rPr lang="en-US" b="1">
                <a:solidFill>
                  <a:srgbClr val="FFFFFF"/>
                </a:solidFill>
              </a:rPr>
              <a:t> </a:t>
            </a:r>
            <a:r>
              <a:rPr lang="en-US" b="1" err="1">
                <a:solidFill>
                  <a:srgbClr val="FFFFFF"/>
                </a:solidFill>
              </a:rPr>
              <a:t>sau</a:t>
            </a:r>
            <a:r>
              <a:rPr lang="en-US" b="1">
                <a:solidFill>
                  <a:srgbClr val="FFFFFF"/>
                </a:solidFill>
              </a:rPr>
              <a:t> PT</a:t>
            </a:r>
          </a:p>
        </p:txBody>
      </p:sp>
      <p:graphicFrame>
        <p:nvGraphicFramePr>
          <p:cNvPr id="5" name="Content Placeholder 2">
            <a:extLst>
              <a:ext uri="{FF2B5EF4-FFF2-40B4-BE49-F238E27FC236}">
                <a16:creationId xmlns:a16="http://schemas.microsoft.com/office/drawing/2014/main" id="{CAF8218A-9A33-D250-B578-98D92DF3A9A4}"/>
              </a:ext>
            </a:extLst>
          </p:cNvPr>
          <p:cNvGraphicFramePr>
            <a:graphicFrameLocks noGrp="1"/>
          </p:cNvGraphicFramePr>
          <p:nvPr>
            <p:ph idx="1"/>
            <p:extLst>
              <p:ext uri="{D42A27DB-BD31-4B8C-83A1-F6EECF244321}">
                <p14:modId xmlns:p14="http://schemas.microsoft.com/office/powerpoint/2010/main" val="404961615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175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êu đề 1">
            <a:extLst>
              <a:ext uri="{FF2B5EF4-FFF2-40B4-BE49-F238E27FC236}">
                <a16:creationId xmlns:a16="http://schemas.microsoft.com/office/drawing/2014/main" id="{676FB713-629D-E71C-F84E-50642170682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000" b="1" kern="1200" err="1">
                <a:solidFill>
                  <a:srgbClr val="080808"/>
                </a:solidFill>
                <a:latin typeface="+mj-lt"/>
                <a:ea typeface="+mj-ea"/>
                <a:cs typeface="+mj-cs"/>
              </a:rPr>
              <a:t>Điều</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trị</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hỗ</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trợ</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trước</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và</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sau</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mổ</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ung</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thư</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trực</a:t>
            </a:r>
            <a:r>
              <a:rPr lang="en-US" sz="4000" b="1" kern="1200">
                <a:solidFill>
                  <a:srgbClr val="080808"/>
                </a:solidFill>
                <a:latin typeface="+mj-lt"/>
                <a:ea typeface="+mj-ea"/>
                <a:cs typeface="+mj-cs"/>
              </a:rPr>
              <a:t> </a:t>
            </a:r>
            <a:r>
              <a:rPr lang="en-US" sz="4000" b="1" kern="1200" err="1">
                <a:solidFill>
                  <a:srgbClr val="080808"/>
                </a:solidFill>
                <a:latin typeface="+mj-lt"/>
                <a:ea typeface="+mj-ea"/>
                <a:cs typeface="+mj-cs"/>
              </a:rPr>
              <a:t>tràng</a:t>
            </a:r>
            <a:r>
              <a:rPr lang="en-US" sz="4000" b="1" kern="1200">
                <a:solidFill>
                  <a:srgbClr val="080808"/>
                </a:solidFill>
                <a:latin typeface="+mj-lt"/>
                <a:ea typeface="+mj-ea"/>
                <a:cs typeface="+mj-cs"/>
              </a:rPr>
              <a:t> </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872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ctr"/>
            <a:r>
              <a:rPr lang="en-US" b="1">
                <a:solidFill>
                  <a:srgbClr val="FFFFFF"/>
                </a:solidFill>
                <a:ea typeface="+mj-lt"/>
                <a:cs typeface="+mj-lt"/>
              </a:rPr>
              <a:t>GIẢI PHẪU</a:t>
            </a:r>
            <a:endParaRPr lang="vi-VN" b="1">
              <a:solidFill>
                <a:srgbClr val="FFFFFF"/>
              </a:solidFill>
            </a:endParaRPr>
          </a:p>
        </p:txBody>
      </p:sp>
      <p:sp>
        <p:nvSpPr>
          <p:cNvPr id="8" name="Content Placeholder 7">
            <a:extLst>
              <a:ext uri="{FF2B5EF4-FFF2-40B4-BE49-F238E27FC236}">
                <a16:creationId xmlns:a16="http://schemas.microsoft.com/office/drawing/2014/main" id="{C7ED8C10-2F00-A66E-541B-2BCCF772FF75}"/>
              </a:ext>
            </a:extLst>
          </p:cNvPr>
          <p:cNvSpPr>
            <a:spLocks noGrp="1"/>
          </p:cNvSpPr>
          <p:nvPr>
            <p:ph idx="1"/>
          </p:nvPr>
        </p:nvSpPr>
        <p:spPr>
          <a:xfrm>
            <a:off x="4581727" y="649480"/>
            <a:ext cx="3025303" cy="5546047"/>
          </a:xfrm>
        </p:spPr>
        <p:txBody>
          <a:bodyPr anchor="ctr">
            <a:normAutofit/>
          </a:bodyPr>
          <a:lstStyle/>
          <a:p>
            <a:endParaRPr lang="en-US" sz="200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3233" b="18505"/>
          <a:stretch/>
        </p:blipFill>
        <p:spPr>
          <a:xfrm>
            <a:off x="4663958" y="10138"/>
            <a:ext cx="6715823" cy="6695462"/>
          </a:xfrm>
          <a:prstGeom prst="rect">
            <a:avLst/>
          </a:prstGeom>
        </p:spPr>
      </p:pic>
    </p:spTree>
    <p:extLst>
      <p:ext uri="{BB962C8B-B14F-4D97-AF65-F5344CB8AC3E}">
        <p14:creationId xmlns:p14="http://schemas.microsoft.com/office/powerpoint/2010/main" val="146492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b="1" err="1">
                <a:solidFill>
                  <a:srgbClr val="FFFFFF"/>
                </a:solidFill>
              </a:rPr>
              <a:t>Xạ</a:t>
            </a:r>
            <a:r>
              <a:rPr lang="en-US" b="1">
                <a:solidFill>
                  <a:srgbClr val="FFFFFF"/>
                </a:solidFill>
              </a:rPr>
              <a:t> </a:t>
            </a:r>
            <a:r>
              <a:rPr lang="en-US" b="1" err="1">
                <a:solidFill>
                  <a:srgbClr val="FFFFFF"/>
                </a:solidFill>
              </a:rPr>
              <a:t>trị</a:t>
            </a:r>
            <a:r>
              <a:rPr lang="en-US" b="1">
                <a:solidFill>
                  <a:srgbClr val="FFFFFF"/>
                </a:solidFill>
              </a:rPr>
              <a:t>  </a:t>
            </a:r>
            <a:endParaRPr lang="en-US">
              <a:solidFill>
                <a:srgbClr val="FFFFFF"/>
              </a:solidFill>
            </a:endParaRPr>
          </a:p>
        </p:txBody>
      </p:sp>
      <p:sp>
        <p:nvSpPr>
          <p:cNvPr id="3" name="Content Placeholder 2"/>
          <p:cNvSpPr>
            <a:spLocks noGrp="1"/>
          </p:cNvSpPr>
          <p:nvPr>
            <p:ph idx="1"/>
          </p:nvPr>
        </p:nvSpPr>
        <p:spPr>
          <a:xfrm>
            <a:off x="1233982" y="1891970"/>
            <a:ext cx="9724031" cy="3683358"/>
          </a:xfrm>
        </p:spPr>
        <p:txBody>
          <a:bodyPr vert="horz" lIns="91440" tIns="45720" rIns="91440" bIns="45720" rtlCol="0" anchor="ctr">
            <a:normAutofit/>
          </a:bodyPr>
          <a:lstStyle/>
          <a:p>
            <a:pPr marL="0" indent="0">
              <a:buNone/>
            </a:pPr>
            <a:r>
              <a:rPr lang="en-US" sz="2400"/>
              <a:t>- </a:t>
            </a:r>
            <a:r>
              <a:rPr lang="vi-VN" sz="2400">
                <a:latin typeface="Calibri"/>
                <a:ea typeface="+mn-lt"/>
                <a:cs typeface="Arial"/>
              </a:rPr>
              <a:t>Xạ trị đóng vai trò quan trọng trong điều trị đa </a:t>
            </a:r>
            <a:r>
              <a:rPr lang="en-US" sz="2400" err="1">
                <a:ea typeface="+mn-lt"/>
                <a:cs typeface="+mn-lt"/>
              </a:rPr>
              <a:t>mô</a:t>
            </a:r>
            <a:r>
              <a:rPr lang="en-US" sz="2400">
                <a:ea typeface="+mn-lt"/>
                <a:cs typeface="+mn-lt"/>
              </a:rPr>
              <a:t> </a:t>
            </a:r>
            <a:r>
              <a:rPr lang="vi-VN" sz="2400">
                <a:latin typeface="Calibri"/>
                <a:ea typeface="+mn-lt"/>
                <a:cs typeface="Arial"/>
              </a:rPr>
              <a:t>thức</a:t>
            </a:r>
            <a:r>
              <a:rPr lang="en-US" sz="2400">
                <a:ea typeface="+mn-lt"/>
                <a:cs typeface="+mn-lt"/>
              </a:rPr>
              <a:t>, </a:t>
            </a:r>
            <a:r>
              <a:rPr lang="en-US" sz="2400" err="1">
                <a:ea typeface="+mn-lt"/>
                <a:cs typeface="+mn-lt"/>
              </a:rPr>
              <a:t>thường</a:t>
            </a:r>
            <a:r>
              <a:rPr lang="en-US" sz="2400">
                <a:ea typeface="+mn-lt"/>
                <a:cs typeface="+mn-lt"/>
              </a:rPr>
              <a:t> </a:t>
            </a:r>
            <a:r>
              <a:rPr lang="vi-VN" sz="2400">
                <a:latin typeface="Calibri"/>
                <a:ea typeface="+mn-lt"/>
                <a:cs typeface="Arial"/>
              </a:rPr>
              <a:t>cùng với hóa trị</a:t>
            </a:r>
            <a:endParaRPr lang="en-US" sz="2400">
              <a:latin typeface="Arial"/>
              <a:ea typeface="Calibri"/>
              <a:cs typeface="Arial"/>
            </a:endParaRPr>
          </a:p>
          <a:p>
            <a:pPr marL="0" indent="0">
              <a:buNone/>
            </a:pPr>
            <a:r>
              <a:rPr lang="en-US" sz="2400"/>
              <a:t>- </a:t>
            </a:r>
            <a:r>
              <a:rPr lang="en-US" sz="2400" err="1"/>
              <a:t>Chỉ</a:t>
            </a:r>
            <a:r>
              <a:rPr lang="en-US" sz="2400"/>
              <a:t> </a:t>
            </a:r>
            <a:r>
              <a:rPr lang="en-US" sz="2400" err="1"/>
              <a:t>định</a:t>
            </a:r>
            <a:r>
              <a:rPr lang="en-US" sz="2400"/>
              <a:t>: </a:t>
            </a:r>
            <a:r>
              <a:rPr lang="en-US" sz="2400" err="1"/>
              <a:t>Hóa</a:t>
            </a:r>
            <a:r>
              <a:rPr lang="en-US" sz="2400"/>
              <a:t> </a:t>
            </a:r>
            <a:r>
              <a:rPr lang="en-US" sz="2400" err="1"/>
              <a:t>xạ</a:t>
            </a:r>
            <a:r>
              <a:rPr lang="en-US" sz="2400"/>
              <a:t> </a:t>
            </a:r>
            <a:r>
              <a:rPr lang="en-US" sz="2400" err="1"/>
              <a:t>trị</a:t>
            </a:r>
            <a:r>
              <a:rPr lang="en-US" sz="2400"/>
              <a:t> </a:t>
            </a:r>
            <a:r>
              <a:rPr lang="en-US" sz="2400" err="1"/>
              <a:t>tân</a:t>
            </a:r>
            <a:r>
              <a:rPr lang="en-US" sz="2400"/>
              <a:t> </a:t>
            </a:r>
            <a:r>
              <a:rPr lang="en-US" sz="2400" err="1"/>
              <a:t>hỗ</a:t>
            </a:r>
            <a:r>
              <a:rPr lang="en-US" sz="2400"/>
              <a:t> </a:t>
            </a:r>
            <a:r>
              <a:rPr lang="en-US" sz="2400" err="1"/>
              <a:t>trợ</a:t>
            </a:r>
            <a:r>
              <a:rPr lang="en-US" sz="2400"/>
              <a:t> </a:t>
            </a:r>
            <a:r>
              <a:rPr lang="en-US" sz="2400" err="1"/>
              <a:t>khuyến</a:t>
            </a:r>
            <a:r>
              <a:rPr lang="en-US" sz="2400"/>
              <a:t> </a:t>
            </a:r>
            <a:r>
              <a:rPr lang="en-US" sz="2400" err="1"/>
              <a:t>cáo</a:t>
            </a:r>
            <a:r>
              <a:rPr lang="en-US" sz="2400"/>
              <a:t> </a:t>
            </a:r>
            <a:r>
              <a:rPr lang="en-US" sz="2400" err="1"/>
              <a:t>dùng</a:t>
            </a:r>
            <a:r>
              <a:rPr lang="en-US" sz="2400"/>
              <a:t> </a:t>
            </a:r>
            <a:r>
              <a:rPr lang="en-US" sz="2400" err="1"/>
              <a:t>cho</a:t>
            </a:r>
            <a:r>
              <a:rPr lang="en-US" sz="2400"/>
              <a:t> </a:t>
            </a:r>
            <a:r>
              <a:rPr lang="en-US" sz="2400" err="1"/>
              <a:t>các</a:t>
            </a:r>
            <a:r>
              <a:rPr lang="en-US" sz="2400"/>
              <a:t> </a:t>
            </a:r>
            <a:r>
              <a:rPr lang="en-US" sz="2400" err="1"/>
              <a:t>ung</a:t>
            </a:r>
            <a:r>
              <a:rPr lang="en-US" sz="2400"/>
              <a:t> </a:t>
            </a:r>
            <a:r>
              <a:rPr lang="en-US" sz="2400" err="1"/>
              <a:t>thư</a:t>
            </a:r>
            <a:r>
              <a:rPr lang="en-US" sz="2400"/>
              <a:t> T3-4 </a:t>
            </a:r>
            <a:r>
              <a:rPr lang="en-US" sz="2400" err="1"/>
              <a:t>hoặc</a:t>
            </a:r>
            <a:r>
              <a:rPr lang="en-US" sz="2400"/>
              <a:t> </a:t>
            </a:r>
            <a:r>
              <a:rPr lang="en-US" sz="2400" err="1"/>
              <a:t>cN</a:t>
            </a:r>
            <a:r>
              <a:rPr lang="en-US" sz="2400"/>
              <a:t>(+) </a:t>
            </a:r>
            <a:r>
              <a:rPr lang="en-US" sz="2400" err="1"/>
              <a:t>hoặc</a:t>
            </a:r>
            <a:r>
              <a:rPr lang="en-US" sz="2400"/>
              <a:t> CRM (+) (</a:t>
            </a:r>
            <a:r>
              <a:rPr lang="en-US" sz="2400" err="1"/>
              <a:t>Hội</a:t>
            </a:r>
            <a:r>
              <a:rPr lang="en-US" sz="2400"/>
              <a:t> Ung </a:t>
            </a:r>
            <a:r>
              <a:rPr lang="en-US" sz="2400" err="1"/>
              <a:t>thư</a:t>
            </a:r>
            <a:r>
              <a:rPr lang="en-US" sz="2400"/>
              <a:t> </a:t>
            </a:r>
            <a:r>
              <a:rPr lang="en-US" sz="2400" err="1"/>
              <a:t>Châu</a:t>
            </a:r>
            <a:r>
              <a:rPr lang="en-US" sz="2400"/>
              <a:t> Âu)</a:t>
            </a:r>
            <a:endParaRPr lang="en-US" sz="2400">
              <a:cs typeface="Calibri"/>
            </a:endParaRPr>
          </a:p>
          <a:p>
            <a:pPr marL="0" indent="0">
              <a:buNone/>
            </a:pPr>
            <a:r>
              <a:rPr lang="en-US" sz="2400"/>
              <a:t>- </a:t>
            </a:r>
            <a:r>
              <a:rPr lang="en-US" sz="2400" err="1"/>
              <a:t>Phác</a:t>
            </a:r>
            <a:r>
              <a:rPr lang="en-US" sz="2400"/>
              <a:t> </a:t>
            </a:r>
            <a:r>
              <a:rPr lang="en-US" sz="2400" err="1"/>
              <a:t>đồ</a:t>
            </a:r>
            <a:r>
              <a:rPr lang="en-US" sz="2400"/>
              <a:t>:</a:t>
            </a:r>
            <a:endParaRPr lang="en-US" sz="2400">
              <a:cs typeface="Calibri"/>
            </a:endParaRPr>
          </a:p>
          <a:p>
            <a:pPr marL="0" indent="0">
              <a:buNone/>
            </a:pPr>
            <a:r>
              <a:rPr lang="en-US" sz="2400">
                <a:cs typeface="Calibri"/>
              </a:rPr>
              <a:t>+ </a:t>
            </a:r>
            <a:r>
              <a:rPr lang="en-US" sz="2400" err="1">
                <a:cs typeface="Calibri"/>
              </a:rPr>
              <a:t>Xạ</a:t>
            </a:r>
            <a:r>
              <a:rPr lang="en-US" sz="2400">
                <a:cs typeface="Calibri"/>
              </a:rPr>
              <a:t> </a:t>
            </a:r>
            <a:r>
              <a:rPr lang="en-US" sz="2400" err="1">
                <a:cs typeface="Calibri"/>
              </a:rPr>
              <a:t>trị</a:t>
            </a:r>
            <a:r>
              <a:rPr lang="en-US" sz="2400">
                <a:cs typeface="Calibri"/>
              </a:rPr>
              <a:t> </a:t>
            </a:r>
            <a:r>
              <a:rPr lang="en-US" sz="2400" err="1">
                <a:cs typeface="Calibri"/>
              </a:rPr>
              <a:t>tân</a:t>
            </a:r>
            <a:r>
              <a:rPr lang="en-US" sz="2400">
                <a:cs typeface="Calibri"/>
              </a:rPr>
              <a:t> </a:t>
            </a:r>
            <a:r>
              <a:rPr lang="en-US" sz="2400" err="1">
                <a:cs typeface="Calibri"/>
              </a:rPr>
              <a:t>hỗ</a:t>
            </a:r>
            <a:r>
              <a:rPr lang="en-US" sz="2400">
                <a:cs typeface="Calibri"/>
              </a:rPr>
              <a:t> </a:t>
            </a:r>
            <a:r>
              <a:rPr lang="en-US" sz="2400" err="1">
                <a:cs typeface="Calibri"/>
              </a:rPr>
              <a:t>trợ</a:t>
            </a:r>
            <a:r>
              <a:rPr lang="en-US" sz="2400">
                <a:cs typeface="Calibri"/>
              </a:rPr>
              <a:t> </a:t>
            </a:r>
            <a:r>
              <a:rPr lang="en-US" sz="2400" err="1">
                <a:cs typeface="Calibri"/>
              </a:rPr>
              <a:t>liệu</a:t>
            </a:r>
            <a:r>
              <a:rPr lang="en-US" sz="2400">
                <a:cs typeface="Calibri"/>
              </a:rPr>
              <a:t> </a:t>
            </a:r>
            <a:r>
              <a:rPr lang="en-US" sz="2400" err="1">
                <a:cs typeface="Calibri"/>
              </a:rPr>
              <a:t>trình</a:t>
            </a:r>
            <a:r>
              <a:rPr lang="en-US" sz="2400">
                <a:cs typeface="Calibri"/>
              </a:rPr>
              <a:t> </a:t>
            </a:r>
            <a:r>
              <a:rPr lang="en-US" sz="2400" err="1">
                <a:cs typeface="Calibri"/>
              </a:rPr>
              <a:t>ngắn</a:t>
            </a:r>
            <a:r>
              <a:rPr lang="en-US" sz="2400">
                <a:cs typeface="Calibri"/>
              </a:rPr>
              <a:t>: </a:t>
            </a:r>
            <a:r>
              <a:rPr lang="en-US" sz="2400" err="1">
                <a:cs typeface="Calibri"/>
              </a:rPr>
              <a:t>tổng</a:t>
            </a:r>
            <a:r>
              <a:rPr lang="en-US" sz="2400">
                <a:cs typeface="Calibri"/>
              </a:rPr>
              <a:t> </a:t>
            </a:r>
            <a:r>
              <a:rPr lang="en-US" sz="2400" err="1">
                <a:cs typeface="Calibri"/>
              </a:rPr>
              <a:t>liều</a:t>
            </a:r>
            <a:r>
              <a:rPr lang="en-US" sz="2400">
                <a:cs typeface="Calibri"/>
              </a:rPr>
              <a:t> 25Gy, 5Gy/</a:t>
            </a:r>
            <a:r>
              <a:rPr lang="en-US" sz="2400" err="1">
                <a:cs typeface="Calibri"/>
              </a:rPr>
              <a:t>phân</a:t>
            </a:r>
            <a:r>
              <a:rPr lang="en-US" sz="2400">
                <a:cs typeface="Calibri"/>
              </a:rPr>
              <a:t> </a:t>
            </a:r>
            <a:r>
              <a:rPr lang="en-US" sz="2400" err="1">
                <a:cs typeface="Calibri"/>
              </a:rPr>
              <a:t>liều</a:t>
            </a:r>
            <a:r>
              <a:rPr lang="en-US" sz="2400">
                <a:cs typeface="Calibri"/>
              </a:rPr>
              <a:t> </a:t>
            </a:r>
            <a:r>
              <a:rPr lang="en-US" sz="2400" err="1">
                <a:cs typeface="Calibri"/>
              </a:rPr>
              <a:t>trong</a:t>
            </a:r>
            <a:r>
              <a:rPr lang="en-US" sz="2400">
                <a:cs typeface="Calibri"/>
              </a:rPr>
              <a:t> 1 </a:t>
            </a:r>
            <a:r>
              <a:rPr lang="en-US" sz="2400" err="1">
                <a:cs typeface="Calibri"/>
              </a:rPr>
              <a:t>tuần</a:t>
            </a:r>
            <a:endParaRPr lang="en-US" sz="2400">
              <a:cs typeface="Calibri"/>
            </a:endParaRPr>
          </a:p>
          <a:p>
            <a:pPr marL="0" indent="0">
              <a:buNone/>
            </a:pPr>
            <a:r>
              <a:rPr lang="en-US" sz="2400">
                <a:cs typeface="Calibri"/>
              </a:rPr>
              <a:t>+ </a:t>
            </a:r>
            <a:r>
              <a:rPr lang="en-US" sz="2400" err="1">
                <a:cs typeface="Calibri"/>
              </a:rPr>
              <a:t>Xạ</a:t>
            </a:r>
            <a:r>
              <a:rPr lang="en-US" sz="2400">
                <a:cs typeface="Calibri"/>
              </a:rPr>
              <a:t> </a:t>
            </a:r>
            <a:r>
              <a:rPr lang="en-US" sz="2400" err="1">
                <a:cs typeface="Calibri"/>
              </a:rPr>
              <a:t>trị</a:t>
            </a:r>
            <a:r>
              <a:rPr lang="en-US" sz="2400">
                <a:cs typeface="Calibri"/>
              </a:rPr>
              <a:t> </a:t>
            </a:r>
            <a:r>
              <a:rPr lang="en-US" sz="2400" err="1">
                <a:cs typeface="Calibri"/>
              </a:rPr>
              <a:t>tân</a:t>
            </a:r>
            <a:r>
              <a:rPr lang="en-US" sz="2400">
                <a:cs typeface="Calibri"/>
              </a:rPr>
              <a:t> </a:t>
            </a:r>
            <a:r>
              <a:rPr lang="en-US" sz="2400" err="1">
                <a:cs typeface="Calibri"/>
              </a:rPr>
              <a:t>hỗ</a:t>
            </a:r>
            <a:r>
              <a:rPr lang="en-US" sz="2400">
                <a:cs typeface="Calibri"/>
              </a:rPr>
              <a:t> </a:t>
            </a:r>
            <a:r>
              <a:rPr lang="en-US" sz="2400" err="1">
                <a:cs typeface="Calibri"/>
              </a:rPr>
              <a:t>trợ</a:t>
            </a:r>
            <a:r>
              <a:rPr lang="en-US" sz="2400">
                <a:cs typeface="Calibri"/>
              </a:rPr>
              <a:t> </a:t>
            </a:r>
            <a:r>
              <a:rPr lang="en-US" sz="2400" err="1">
                <a:cs typeface="Calibri"/>
              </a:rPr>
              <a:t>liệu</a:t>
            </a:r>
            <a:r>
              <a:rPr lang="en-US" sz="2400">
                <a:cs typeface="Calibri"/>
              </a:rPr>
              <a:t> </a:t>
            </a:r>
            <a:r>
              <a:rPr lang="en-US" sz="2400" err="1">
                <a:cs typeface="Calibri"/>
              </a:rPr>
              <a:t>trình</a:t>
            </a:r>
            <a:r>
              <a:rPr lang="en-US" sz="2400">
                <a:cs typeface="Calibri"/>
              </a:rPr>
              <a:t> </a:t>
            </a:r>
            <a:r>
              <a:rPr lang="en-US" sz="2400" err="1">
                <a:cs typeface="Calibri"/>
              </a:rPr>
              <a:t>dài</a:t>
            </a:r>
            <a:r>
              <a:rPr lang="en-US" sz="2400">
                <a:cs typeface="Calibri"/>
              </a:rPr>
              <a:t>: 45-50 </a:t>
            </a:r>
            <a:r>
              <a:rPr lang="en-US" sz="2400" err="1">
                <a:cs typeface="Calibri"/>
              </a:rPr>
              <a:t>Gy</a:t>
            </a:r>
            <a:r>
              <a:rPr lang="en-US" sz="2400">
                <a:cs typeface="Calibri"/>
              </a:rPr>
              <a:t>, chia </a:t>
            </a:r>
            <a:r>
              <a:rPr lang="en-US" sz="2400" err="1">
                <a:cs typeface="Calibri"/>
              </a:rPr>
              <a:t>làm</a:t>
            </a:r>
            <a:r>
              <a:rPr lang="en-US" sz="2400">
                <a:cs typeface="Calibri"/>
              </a:rPr>
              <a:t> 25-27 </a:t>
            </a:r>
            <a:r>
              <a:rPr lang="en-US" sz="2400" err="1">
                <a:cs typeface="Calibri"/>
              </a:rPr>
              <a:t>phân</a:t>
            </a:r>
            <a:r>
              <a:rPr lang="en-US" sz="2400">
                <a:cs typeface="Calibri"/>
              </a:rPr>
              <a:t> </a:t>
            </a:r>
            <a:r>
              <a:rPr lang="en-US" sz="2400" err="1">
                <a:cs typeface="Calibri"/>
              </a:rPr>
              <a:t>liều</a:t>
            </a:r>
            <a:r>
              <a:rPr lang="en-US" sz="2400">
                <a:cs typeface="Calibri"/>
              </a:rPr>
              <a:t> </a:t>
            </a:r>
            <a:r>
              <a:rPr lang="en-US" sz="2400" err="1">
                <a:cs typeface="Calibri"/>
              </a:rPr>
              <a:t>trong</a:t>
            </a:r>
            <a:r>
              <a:rPr lang="en-US" sz="2400">
                <a:cs typeface="Calibri"/>
              </a:rPr>
              <a:t> 5 </a:t>
            </a:r>
            <a:r>
              <a:rPr lang="en-US" sz="2400" err="1">
                <a:cs typeface="Calibri"/>
              </a:rPr>
              <a:t>tuần</a:t>
            </a:r>
            <a:endParaRPr lang="en-US" sz="2400">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BB968C69-DAD7-9126-3642-35A603BC5E4A}"/>
              </a:ext>
            </a:extLst>
          </p:cNvPr>
          <p:cNvSpPr>
            <a:spLocks noGrp="1"/>
          </p:cNvSpPr>
          <p:nvPr>
            <p:ph type="title"/>
          </p:nvPr>
        </p:nvSpPr>
        <p:spPr>
          <a:xfrm>
            <a:off x="1371597" y="348865"/>
            <a:ext cx="10044023" cy="877729"/>
          </a:xfrm>
        </p:spPr>
        <p:txBody>
          <a:bodyPr anchor="ctr">
            <a:normAutofit/>
          </a:bodyPr>
          <a:lstStyle/>
          <a:p>
            <a:r>
              <a:rPr lang="vi-VN" sz="4000" b="1">
                <a:solidFill>
                  <a:srgbClr val="FFFFFF"/>
                </a:solidFill>
                <a:latin typeface="Calibri"/>
                <a:cs typeface="Times New Roman"/>
              </a:rPr>
              <a:t>Xạ trị trước mổ hay sau mổ?</a:t>
            </a:r>
            <a:endParaRPr lang="vi-VN" sz="4000" b="1">
              <a:solidFill>
                <a:srgbClr val="FFFFFF"/>
              </a:solidFill>
              <a:latin typeface="Calibri"/>
            </a:endParaRPr>
          </a:p>
        </p:txBody>
      </p:sp>
      <p:graphicFrame>
        <p:nvGraphicFramePr>
          <p:cNvPr id="4" name="Bảng 4">
            <a:extLst>
              <a:ext uri="{FF2B5EF4-FFF2-40B4-BE49-F238E27FC236}">
                <a16:creationId xmlns:a16="http://schemas.microsoft.com/office/drawing/2014/main" id="{80E0F8FC-1C1E-C2EC-2551-751EEF01EF08}"/>
              </a:ext>
            </a:extLst>
          </p:cNvPr>
          <p:cNvGraphicFramePr>
            <a:graphicFrameLocks noGrp="1"/>
          </p:cNvGraphicFramePr>
          <p:nvPr>
            <p:ph idx="1"/>
            <p:extLst>
              <p:ext uri="{D42A27DB-BD31-4B8C-83A1-F6EECF244321}">
                <p14:modId xmlns:p14="http://schemas.microsoft.com/office/powerpoint/2010/main" val="3207313413"/>
              </p:ext>
            </p:extLst>
          </p:nvPr>
        </p:nvGraphicFramePr>
        <p:xfrm>
          <a:off x="776377" y="1883433"/>
          <a:ext cx="10356328" cy="4610111"/>
        </p:xfrm>
        <a:graphic>
          <a:graphicData uri="http://schemas.openxmlformats.org/drawingml/2006/table">
            <a:tbl>
              <a:tblPr firstRow="1" bandRow="1">
                <a:tableStyleId>{5C22544A-7EE6-4342-B048-85BDC9FD1C3A}</a:tableStyleId>
              </a:tblPr>
              <a:tblGrid>
                <a:gridCol w="3053032">
                  <a:extLst>
                    <a:ext uri="{9D8B030D-6E8A-4147-A177-3AD203B41FA5}">
                      <a16:colId xmlns:a16="http://schemas.microsoft.com/office/drawing/2014/main" val="1041717939"/>
                    </a:ext>
                  </a:extLst>
                </a:gridCol>
                <a:gridCol w="3675956">
                  <a:extLst>
                    <a:ext uri="{9D8B030D-6E8A-4147-A177-3AD203B41FA5}">
                      <a16:colId xmlns:a16="http://schemas.microsoft.com/office/drawing/2014/main" val="4171628552"/>
                    </a:ext>
                  </a:extLst>
                </a:gridCol>
                <a:gridCol w="3627340">
                  <a:extLst>
                    <a:ext uri="{9D8B030D-6E8A-4147-A177-3AD203B41FA5}">
                      <a16:colId xmlns:a16="http://schemas.microsoft.com/office/drawing/2014/main" val="2348355454"/>
                    </a:ext>
                  </a:extLst>
                </a:gridCol>
              </a:tblGrid>
              <a:tr h="415131">
                <a:tc>
                  <a:txBody>
                    <a:bodyPr/>
                    <a:lstStyle/>
                    <a:p>
                      <a:endParaRPr lang="vi-VN" sz="1700"/>
                    </a:p>
                  </a:txBody>
                  <a:tcPr marL="85220" marR="85220" marT="42610" marB="42610"/>
                </a:tc>
                <a:tc>
                  <a:txBody>
                    <a:bodyPr/>
                    <a:lstStyle/>
                    <a:p>
                      <a:r>
                        <a:rPr lang="vi-VN" sz="1700"/>
                        <a:t>Ưu điểm</a:t>
                      </a:r>
                    </a:p>
                  </a:txBody>
                  <a:tcPr marL="85220" marR="85220" marT="42610" marB="42610"/>
                </a:tc>
                <a:tc>
                  <a:txBody>
                    <a:bodyPr/>
                    <a:lstStyle/>
                    <a:p>
                      <a:pPr lvl="0">
                        <a:buNone/>
                      </a:pPr>
                      <a:r>
                        <a:rPr lang="vi-VN" sz="1700"/>
                        <a:t>Nhược điểm</a:t>
                      </a:r>
                    </a:p>
                  </a:txBody>
                  <a:tcPr marL="85220" marR="85220" marT="42610" marB="42610"/>
                </a:tc>
                <a:extLst>
                  <a:ext uri="{0D108BD9-81ED-4DB2-BD59-A6C34878D82A}">
                    <a16:rowId xmlns:a16="http://schemas.microsoft.com/office/drawing/2014/main" val="2517084434"/>
                  </a:ext>
                </a:extLst>
              </a:tr>
              <a:tr h="2097490">
                <a:tc>
                  <a:txBody>
                    <a:bodyPr/>
                    <a:lstStyle/>
                    <a:p>
                      <a:pPr lvl="0">
                        <a:buNone/>
                      </a:pPr>
                      <a:r>
                        <a:rPr lang="vi-VN" sz="1700"/>
                        <a:t>Xạ trị trước mổ</a:t>
                      </a:r>
                    </a:p>
                  </a:txBody>
                  <a:tcPr marL="85220" marR="85220" marT="42610" marB="42610"/>
                </a:tc>
                <a:tc>
                  <a:txBody>
                    <a:bodyPr/>
                    <a:lstStyle/>
                    <a:p>
                      <a:pPr lvl="0">
                        <a:buNone/>
                      </a:pPr>
                      <a:r>
                        <a:rPr lang="vi-VN" sz="1700"/>
                        <a:t>- Dung nạp tốt hơn xạ trị sau mổ</a:t>
                      </a:r>
                    </a:p>
                    <a:p>
                      <a:pPr lvl="0">
                        <a:buNone/>
                      </a:pPr>
                      <a:r>
                        <a:rPr lang="vi-VN" sz="1700"/>
                        <a:t>- Tăng tính nhạy xa</a:t>
                      </a:r>
                    </a:p>
                    <a:p>
                      <a:pPr lvl="0">
                        <a:buNone/>
                      </a:pPr>
                      <a:r>
                        <a:rPr lang="vi-VN" sz="1700"/>
                        <a:t>- Hạ thấp giai đoạn u </a:t>
                      </a:r>
                    </a:p>
                    <a:p>
                      <a:pPr lvl="0">
                        <a:buNone/>
                      </a:pPr>
                      <a:r>
                        <a:rPr lang="vi-VN" sz="1700"/>
                        <a:t>- Tăng khả năng bảo tồn cơ thắt</a:t>
                      </a:r>
                    </a:p>
                    <a:p>
                      <a:pPr lvl="0">
                        <a:buNone/>
                      </a:pPr>
                      <a:r>
                        <a:rPr lang="vi-VN" sz="1700"/>
                        <a:t>- Giảm đáng kể tị lệ tái phát tại chỗ</a:t>
                      </a:r>
                    </a:p>
                    <a:p>
                      <a:pPr lvl="0">
                        <a:buNone/>
                      </a:pPr>
                      <a:r>
                        <a:rPr lang="vi-VN" sz="1700"/>
                        <a:t>- 8% khối u đáp ứng hoàn toàn</a:t>
                      </a:r>
                    </a:p>
                  </a:txBody>
                  <a:tcPr marL="85220" marR="85220" marT="42610" marB="42610"/>
                </a:tc>
                <a:tc>
                  <a:txBody>
                    <a:bodyPr/>
                    <a:lstStyle/>
                    <a:p>
                      <a:pPr lvl="0">
                        <a:buNone/>
                      </a:pPr>
                      <a:r>
                        <a:rPr lang="vi-VN" sz="1700"/>
                        <a:t>- Chưa xác định giai đoạn chính xác</a:t>
                      </a:r>
                    </a:p>
                    <a:p>
                      <a:pPr lvl="0">
                        <a:buNone/>
                      </a:pPr>
                      <a:r>
                        <a:rPr lang="vi-VN" sz="1700"/>
                        <a:t>- Tăng biến chứng phẫu thuật</a:t>
                      </a:r>
                    </a:p>
                  </a:txBody>
                  <a:tcPr marL="85220" marR="85220" marT="42610" marB="42610"/>
                </a:tc>
                <a:extLst>
                  <a:ext uri="{0D108BD9-81ED-4DB2-BD59-A6C34878D82A}">
                    <a16:rowId xmlns:a16="http://schemas.microsoft.com/office/drawing/2014/main" val="1443361184"/>
                  </a:ext>
                </a:extLst>
              </a:tr>
              <a:tr h="2097490">
                <a:tc>
                  <a:txBody>
                    <a:bodyPr/>
                    <a:lstStyle/>
                    <a:p>
                      <a:r>
                        <a:rPr lang="vi-VN" sz="1700"/>
                        <a:t>Xạ trị sau mổ</a:t>
                      </a:r>
                    </a:p>
                  </a:txBody>
                  <a:tcPr marL="85220" marR="85220" marT="42610" marB="42610"/>
                </a:tc>
                <a:tc>
                  <a:txBody>
                    <a:bodyPr/>
                    <a:lstStyle/>
                    <a:p>
                      <a:pPr lvl="0">
                        <a:buNone/>
                      </a:pPr>
                      <a:r>
                        <a:rPr lang="vi-VN" sz="1700"/>
                        <a:t>- Xác định chính xác giai đoạn bệnh</a:t>
                      </a:r>
                    </a:p>
                  </a:txBody>
                  <a:tcPr marL="85220" marR="85220" marT="42610" marB="42610"/>
                </a:tc>
                <a:tc>
                  <a:txBody>
                    <a:bodyPr/>
                    <a:lstStyle/>
                    <a:p>
                      <a:r>
                        <a:rPr lang="vi-VN" sz="1700"/>
                        <a:t>- Tăng độc tính do ruột non bị chiếu xạ nhiều</a:t>
                      </a:r>
                    </a:p>
                    <a:p>
                      <a:pPr lvl="0">
                        <a:buNone/>
                      </a:pPr>
                      <a:r>
                        <a:rPr lang="vi-VN" sz="1700"/>
                        <a:t>- Giảm độ tưới máu ở nền u do sẹo xơ</a:t>
                      </a:r>
                    </a:p>
                    <a:p>
                      <a:pPr lvl="0">
                        <a:buNone/>
                      </a:pPr>
                      <a:r>
                        <a:rPr lang="vi-VN" sz="1700"/>
                        <a:t>- Giảm nhạy xa</a:t>
                      </a:r>
                    </a:p>
                    <a:p>
                      <a:pPr lvl="0">
                        <a:buNone/>
                      </a:pPr>
                      <a:r>
                        <a:rPr lang="vi-VN" sz="1700"/>
                        <a:t>- Trường chiếu phải lớn</a:t>
                      </a:r>
                    </a:p>
                    <a:p>
                      <a:pPr lvl="0">
                        <a:buNone/>
                      </a:pPr>
                      <a:r>
                        <a:rPr lang="vi-VN" sz="1700"/>
                        <a:t>- Làm giảm thời gian hóa trị</a:t>
                      </a:r>
                    </a:p>
                  </a:txBody>
                  <a:tcPr marL="85220" marR="85220" marT="42610" marB="42610"/>
                </a:tc>
                <a:extLst>
                  <a:ext uri="{0D108BD9-81ED-4DB2-BD59-A6C34878D82A}">
                    <a16:rowId xmlns:a16="http://schemas.microsoft.com/office/drawing/2014/main" val="860942606"/>
                  </a:ext>
                </a:extLst>
              </a:tr>
            </a:tbl>
          </a:graphicData>
        </a:graphic>
      </p:graphicFrame>
    </p:spTree>
    <p:extLst>
      <p:ext uri="{BB962C8B-B14F-4D97-AF65-F5344CB8AC3E}">
        <p14:creationId xmlns:p14="http://schemas.microsoft.com/office/powerpoint/2010/main" val="269924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122554"/>
            <a:ext cx="10515600" cy="1325563"/>
          </a:xfrm>
        </p:spPr>
        <p:txBody>
          <a:bodyPr>
            <a:normAutofit/>
          </a:bodyPr>
          <a:lstStyle/>
          <a:p>
            <a:r>
              <a:rPr lang="en-US" sz="4000" b="1" err="1"/>
              <a:t>Thời</a:t>
            </a:r>
            <a:r>
              <a:rPr lang="en-US" sz="4000" b="1"/>
              <a:t> </a:t>
            </a:r>
            <a:r>
              <a:rPr lang="en-US" sz="4000" b="1" err="1"/>
              <a:t>gian</a:t>
            </a:r>
            <a:r>
              <a:rPr lang="en-US" sz="4000" b="1"/>
              <a:t> </a:t>
            </a:r>
            <a:r>
              <a:rPr lang="en-US" sz="4000" b="1" err="1"/>
              <a:t>phẫu</a:t>
            </a:r>
            <a:r>
              <a:rPr lang="en-US" sz="4000" b="1"/>
              <a:t> </a:t>
            </a:r>
            <a:r>
              <a:rPr lang="en-US" sz="4000" b="1" err="1"/>
              <a:t>thuật</a:t>
            </a:r>
            <a:endParaRPr lang="en-US" sz="4000" b="1">
              <a:ea typeface="Calibri Light"/>
              <a:cs typeface="Calibri Light"/>
            </a:endParaRPr>
          </a:p>
        </p:txBody>
      </p:sp>
      <p:sp>
        <p:nvSpPr>
          <p:cNvPr id="12" name="Text Placeholder 11"/>
          <p:cNvSpPr>
            <a:spLocks noGrp="1"/>
          </p:cNvSpPr>
          <p:nvPr>
            <p:ph type="body" orient="vert" idx="1"/>
          </p:nvPr>
        </p:nvSpPr>
        <p:spPr>
          <a:xfrm rot="16200000">
            <a:off x="4869180" y="-2836545"/>
            <a:ext cx="2664460" cy="11233785"/>
          </a:xfrm>
        </p:spPr>
        <p:txBody>
          <a:bodyPr>
            <a:normAutofit/>
          </a:bodyPr>
          <a:lstStyle/>
          <a:p>
            <a:r>
              <a:rPr lang="en-US" sz="2000" err="1">
                <a:latin typeface="Arial" panose="020B0604020202020204" pitchFamily="34" charset="0"/>
                <a:cs typeface="Arial" panose="020B0604020202020204" pitchFamily="34" charset="0"/>
                <a:sym typeface="+mn-ea"/>
              </a:rPr>
              <a:t>Bộ</a:t>
            </a:r>
            <a:r>
              <a:rPr lang="en-US" sz="2000">
                <a:latin typeface="Arial" panose="020B0604020202020204" pitchFamily="34" charset="0"/>
                <a:cs typeface="Arial" panose="020B0604020202020204" pitchFamily="34" charset="0"/>
                <a:sym typeface="+mn-ea"/>
              </a:rPr>
              <a:t> y </a:t>
            </a:r>
            <a:r>
              <a:rPr lang="en-US" sz="2000" err="1">
                <a:latin typeface="Arial" panose="020B0604020202020204" pitchFamily="34" charset="0"/>
                <a:cs typeface="Arial" panose="020B0604020202020204" pitchFamily="34" charset="0"/>
                <a:sym typeface="+mn-ea"/>
              </a:rPr>
              <a:t>tế</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Việt</a:t>
            </a:r>
            <a:r>
              <a:rPr lang="en-US" sz="2000">
                <a:latin typeface="Arial" panose="020B0604020202020204" pitchFamily="34" charset="0"/>
                <a:cs typeface="Arial" panose="020B0604020202020204" pitchFamily="34" charset="0"/>
                <a:sym typeface="+mn-ea"/>
              </a:rPr>
              <a:t> Nam 2018: </a:t>
            </a:r>
            <a:endParaRPr lang="en-US" sz="2000">
              <a:latin typeface="Arial" panose="020B0604020202020204" pitchFamily="34" charset="0"/>
              <a:cs typeface="Arial" panose="020B0604020202020204" pitchFamily="34" charset="0"/>
            </a:endParaRPr>
          </a:p>
          <a:p>
            <a:pPr marL="0" indent="0">
              <a:buNone/>
            </a:pP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Đối</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với</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xạ</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trị</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ngắn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hạn</a:t>
            </a:r>
            <a:r>
              <a:rPr lang="en-US" sz="2000">
                <a:latin typeface="Arial" panose="020B0604020202020204" pitchFamily="34" charset="0"/>
                <a:cs typeface="Arial" panose="020B0604020202020204" pitchFamily="34" charset="0"/>
                <a:sym typeface="+mn-ea"/>
              </a:rPr>
              <a:t>: PT </a:t>
            </a:r>
            <a:r>
              <a:rPr lang="en-US" sz="2000" err="1">
                <a:latin typeface="Arial" panose="020B0604020202020204" pitchFamily="34" charset="0"/>
                <a:cs typeface="Arial" panose="020B0604020202020204" pitchFamily="34" charset="0"/>
                <a:sym typeface="+mn-ea"/>
              </a:rPr>
              <a:t>nên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được</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thực</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hiện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sau</a:t>
            </a:r>
            <a:r>
              <a:rPr lang="en-US" sz="2000">
                <a:latin typeface="Arial" panose="020B0604020202020204" pitchFamily="34" charset="0"/>
                <a:cs typeface="Arial" panose="020B0604020202020204" pitchFamily="34" charset="0"/>
                <a:sym typeface="+mn-ea"/>
              </a:rPr>
              <a:t> 2-4 </a:t>
            </a:r>
            <a:r>
              <a:rPr lang="en-US" sz="2000" err="1">
                <a:latin typeface="Arial" panose="020B0604020202020204" pitchFamily="34" charset="0"/>
                <a:cs typeface="Arial" panose="020B0604020202020204" pitchFamily="34" charset="0"/>
                <a:sym typeface="+mn-ea"/>
              </a:rPr>
              <a:t>ngày</a:t>
            </a:r>
            <a:endParaRPr lang="en-US" sz="2000">
              <a:latin typeface="Arial" panose="020B0604020202020204" pitchFamily="34" charset="0"/>
              <a:cs typeface="Arial" panose="020B0604020202020204" pitchFamily="34" charset="0"/>
            </a:endParaRPr>
          </a:p>
          <a:p>
            <a:pPr marL="0" indent="0">
              <a:buNone/>
            </a:pP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Đối</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với</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hóa</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xạ</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trị</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tiền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phẫu</a:t>
            </a:r>
            <a:r>
              <a:rPr lang="en-US" sz="2000">
                <a:latin typeface="Arial" panose="020B0604020202020204" pitchFamily="34" charset="0"/>
                <a:cs typeface="Arial" panose="020B0604020202020204" pitchFamily="34" charset="0"/>
                <a:sym typeface="+mn-ea"/>
              </a:rPr>
              <a:t>: PT </a:t>
            </a:r>
            <a:r>
              <a:rPr lang="en-US" sz="2000" err="1">
                <a:latin typeface="Arial" panose="020B0604020202020204" pitchFamily="34" charset="0"/>
                <a:cs typeface="Arial" panose="020B0604020202020204" pitchFamily="34" charset="0"/>
                <a:sym typeface="+mn-ea"/>
              </a:rPr>
              <a:t>nên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được</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tiến</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hành</a:t>
            </a:r>
            <a:r>
              <a:rPr lang="en-US" sz="2000">
                <a:latin typeface="Arial" panose="020B0604020202020204" pitchFamily="34" charset="0"/>
                <a:cs typeface="Arial" panose="020B0604020202020204" pitchFamily="34" charset="0"/>
                <a:sym typeface="+mn-ea"/>
              </a:rPr>
              <a:t> </a:t>
            </a:r>
            <a:r>
              <a:rPr lang="en-US" sz="2000" err="1">
                <a:latin typeface="Arial" panose="020B0604020202020204" pitchFamily="34" charset="0"/>
                <a:cs typeface="Arial" panose="020B0604020202020204" pitchFamily="34" charset="0"/>
                <a:sym typeface="+mn-ea"/>
              </a:rPr>
              <a:t>sau</a:t>
            </a:r>
            <a:r>
              <a:rPr lang="en-US" sz="2000">
                <a:latin typeface="Arial" panose="020B0604020202020204" pitchFamily="34" charset="0"/>
                <a:cs typeface="Arial" panose="020B0604020202020204" pitchFamily="34" charset="0"/>
                <a:sym typeface="+mn-ea"/>
              </a:rPr>
              <a:t> 4-8 </a:t>
            </a:r>
            <a:r>
              <a:rPr lang="en-US" sz="2000" err="1">
                <a:latin typeface="Arial" panose="020B0604020202020204" pitchFamily="34" charset="0"/>
                <a:cs typeface="Arial" panose="020B0604020202020204" pitchFamily="34" charset="0"/>
                <a:sym typeface="+mn-ea"/>
              </a:rPr>
              <a:t>tuần</a:t>
            </a:r>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4294967295"/>
          </p:nvPr>
        </p:nvPicPr>
        <p:blipFill>
          <a:blip r:embed="rId3"/>
          <a:stretch>
            <a:fillRect/>
          </a:stretch>
        </p:blipFill>
        <p:spPr>
          <a:xfrm>
            <a:off x="6202680" y="3646170"/>
            <a:ext cx="5615940" cy="1271270"/>
          </a:xfrm>
          <a:prstGeom prst="rect">
            <a:avLst/>
          </a:prstGeom>
        </p:spPr>
      </p:pic>
      <p:pic>
        <p:nvPicPr>
          <p:cNvPr id="8" name="Content Placeholder 7"/>
          <p:cNvPicPr>
            <a:picLocks noGrp="1" noChangeAspect="1"/>
          </p:cNvPicPr>
          <p:nvPr>
            <p:ph sz="half" idx="4294967295"/>
          </p:nvPr>
        </p:nvPicPr>
        <p:blipFill>
          <a:blip r:embed="rId4"/>
          <a:stretch>
            <a:fillRect/>
          </a:stretch>
        </p:blipFill>
        <p:spPr>
          <a:xfrm>
            <a:off x="511175" y="3555365"/>
            <a:ext cx="5122545" cy="1067435"/>
          </a:xfrm>
          <a:prstGeom prst="rect">
            <a:avLst/>
          </a:prstGeom>
        </p:spPr>
      </p:pic>
      <p:pic>
        <p:nvPicPr>
          <p:cNvPr id="9" name="Picture 8"/>
          <p:cNvPicPr>
            <a:picLocks noChangeAspect="1"/>
          </p:cNvPicPr>
          <p:nvPr/>
        </p:nvPicPr>
        <p:blipFill>
          <a:blip r:embed="rId5"/>
          <a:stretch>
            <a:fillRect/>
          </a:stretch>
        </p:blipFill>
        <p:spPr>
          <a:xfrm>
            <a:off x="511175" y="4498340"/>
            <a:ext cx="5122545" cy="772160"/>
          </a:xfrm>
          <a:prstGeom prst="rect">
            <a:avLst/>
          </a:prstGeom>
        </p:spPr>
      </p:pic>
      <p:pic>
        <p:nvPicPr>
          <p:cNvPr id="4" name="Picture 3">
            <a:extLst>
              <a:ext uri="{FF2B5EF4-FFF2-40B4-BE49-F238E27FC236}">
                <a16:creationId xmlns:a16="http://schemas.microsoft.com/office/drawing/2014/main" id="{437D8A07-145C-463E-0A16-B6194ABBFA28}"/>
              </a:ext>
            </a:extLst>
          </p:cNvPr>
          <p:cNvPicPr>
            <a:picLocks noChangeAspect="1"/>
          </p:cNvPicPr>
          <p:nvPr/>
        </p:nvPicPr>
        <p:blipFill>
          <a:blip r:embed="rId6"/>
          <a:stretch>
            <a:fillRect/>
          </a:stretch>
        </p:blipFill>
        <p:spPr>
          <a:xfrm>
            <a:off x="6504918" y="5438141"/>
            <a:ext cx="5955001" cy="55660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err="1">
                <a:solidFill>
                  <a:srgbClr val="FFFFFF"/>
                </a:solidFill>
              </a:rPr>
              <a:t>Hóa</a:t>
            </a:r>
            <a:r>
              <a:rPr lang="en-US" sz="4000" b="1">
                <a:solidFill>
                  <a:srgbClr val="FFFFFF"/>
                </a:solidFill>
              </a:rPr>
              <a:t> </a:t>
            </a:r>
            <a:r>
              <a:rPr lang="en-US" sz="4000" b="1" err="1">
                <a:solidFill>
                  <a:srgbClr val="FFFFFF"/>
                </a:solidFill>
              </a:rPr>
              <a:t>trị</a:t>
            </a:r>
            <a:r>
              <a:rPr lang="en-US" sz="4000" b="1">
                <a:solidFill>
                  <a:srgbClr val="FFFFFF"/>
                </a:solidFill>
              </a:rPr>
              <a:t> </a:t>
            </a:r>
          </a:p>
        </p:txBody>
      </p:sp>
      <p:sp>
        <p:nvSpPr>
          <p:cNvPr id="3" name="Content Placeholder 2"/>
          <p:cNvSpPr>
            <a:spLocks noGrp="1"/>
          </p:cNvSpPr>
          <p:nvPr>
            <p:ph idx="1"/>
          </p:nvPr>
        </p:nvSpPr>
        <p:spPr>
          <a:xfrm>
            <a:off x="1151920" y="1955916"/>
            <a:ext cx="9724031" cy="2946167"/>
          </a:xfrm>
        </p:spPr>
        <p:txBody>
          <a:bodyPr vert="horz" lIns="91440" tIns="45720" rIns="91440" bIns="45720" rtlCol="0" anchor="ctr">
            <a:normAutofit/>
          </a:bodyPr>
          <a:lstStyle/>
          <a:p>
            <a:r>
              <a:rPr lang="en-US" sz="2000" err="1">
                <a:latin typeface="Arial" panose="020B0604020202020204" pitchFamily="34" charset="0"/>
                <a:cs typeface="Arial" panose="020B0604020202020204" pitchFamily="34" charset="0"/>
              </a:rPr>
              <a:t>Mục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đích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chậm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sự</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triển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thư</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tăng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thời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sống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thêm</a:t>
            </a:r>
            <a:endParaRPr lang="en-US" sz="2000">
              <a:latin typeface="Arial" panose="020B0604020202020204" pitchFamily="34" charset="0"/>
              <a:cs typeface="Arial" panose="020B0604020202020204" pitchFamily="34" charset="0"/>
            </a:endParaRPr>
          </a:p>
          <a:p>
            <a:r>
              <a:rPr lang="en-US" sz="2000" err="1">
                <a:latin typeface="Arial" panose="020B0604020202020204" pitchFamily="34" charset="0"/>
                <a:cs typeface="Arial" panose="020B0604020202020204" pitchFamily="34" charset="0"/>
              </a:rPr>
              <a:t>Phác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đồ</a:t>
            </a:r>
            <a:r>
              <a:rPr lang="en-US" sz="2000">
                <a:latin typeface="Arial" panose="020B0604020202020204" pitchFamily="34" charset="0"/>
                <a:cs typeface="Arial" panose="020B0604020202020204" pitchFamily="34" charset="0"/>
              </a:rPr>
              <a:t>: </a:t>
            </a:r>
          </a:p>
          <a:p>
            <a:pPr marL="0" indent="0">
              <a:buNone/>
            </a:pP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Phác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đồ</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chuẩn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còn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đổi</a:t>
            </a:r>
            <a:endParaRPr lang="en-US" sz="2000">
              <a:latin typeface="Arial" panose="020B0604020202020204" pitchFamily="34" charset="0"/>
              <a:cs typeface="Arial" panose="020B0604020202020204" pitchFamily="34" charset="0"/>
            </a:endParaRPr>
          </a:p>
          <a:p>
            <a:pPr marL="0" indent="0">
              <a:buNone/>
            </a:pP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nền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tảng</a:t>
            </a:r>
            <a:r>
              <a:rPr lang="en-US" sz="2000">
                <a:latin typeface="Arial" panose="020B0604020202020204" pitchFamily="34" charset="0"/>
                <a:cs typeface="Arial" panose="020B0604020202020204" pitchFamily="34" charset="0"/>
              </a:rPr>
              <a:t> 5 – Fluorouracil,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hợp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folinic</a:t>
            </a:r>
            <a:r>
              <a:rPr lang="en-US" sz="2000">
                <a:latin typeface="Arial" panose="020B0604020202020204" pitchFamily="34" charset="0"/>
                <a:cs typeface="Arial" panose="020B0604020202020204" pitchFamily="34" charset="0"/>
              </a:rPr>
              <a:t> acid (FUFA), irinotecan (FOLFIRI), oxaliplatin (FOLFOX).</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9758-9825-510A-C998-E4E85C2AC802}"/>
              </a:ext>
            </a:extLst>
          </p:cNvPr>
          <p:cNvSpPr>
            <a:spLocks noGrp="1"/>
          </p:cNvSpPr>
          <p:nvPr>
            <p:ph type="title"/>
          </p:nvPr>
        </p:nvSpPr>
        <p:spPr>
          <a:xfrm>
            <a:off x="1371599" y="294538"/>
            <a:ext cx="9895951" cy="1033669"/>
          </a:xfrm>
        </p:spPr>
        <p:txBody>
          <a:bodyPr>
            <a:normAutofit/>
          </a:bodyPr>
          <a:lstStyle/>
          <a:p>
            <a:r>
              <a:rPr lang="en-US" b="1" err="1">
                <a:solidFill>
                  <a:srgbClr val="FFFFFF"/>
                </a:solidFill>
                <a:cs typeface="Calibri Light"/>
              </a:rPr>
              <a:t>Điều</a:t>
            </a:r>
            <a:r>
              <a:rPr lang="en-US" b="1">
                <a:solidFill>
                  <a:srgbClr val="FFFFFF"/>
                </a:solidFill>
                <a:cs typeface="Calibri Light"/>
              </a:rPr>
              <a:t> </a:t>
            </a:r>
            <a:r>
              <a:rPr lang="en-US" b="1" err="1">
                <a:solidFill>
                  <a:srgbClr val="FFFFFF"/>
                </a:solidFill>
                <a:cs typeface="Calibri Light"/>
              </a:rPr>
              <a:t>trị</a:t>
            </a:r>
            <a:r>
              <a:rPr lang="en-US" b="1">
                <a:solidFill>
                  <a:srgbClr val="FFFFFF"/>
                </a:solidFill>
                <a:cs typeface="Calibri Light"/>
              </a:rPr>
              <a:t> </a:t>
            </a:r>
            <a:r>
              <a:rPr lang="en-US" b="1" err="1">
                <a:solidFill>
                  <a:srgbClr val="FFFFFF"/>
                </a:solidFill>
                <a:cs typeface="Calibri Light"/>
              </a:rPr>
              <a:t>nhắm</a:t>
            </a:r>
            <a:r>
              <a:rPr lang="en-US" b="1">
                <a:solidFill>
                  <a:srgbClr val="FFFFFF"/>
                </a:solidFill>
                <a:cs typeface="Calibri Light"/>
              </a:rPr>
              <a:t> </a:t>
            </a:r>
            <a:r>
              <a:rPr lang="en-US" b="1" err="1">
                <a:solidFill>
                  <a:srgbClr val="FFFFFF"/>
                </a:solidFill>
                <a:cs typeface="Calibri Light"/>
              </a:rPr>
              <a:t>trúng</a:t>
            </a:r>
            <a:r>
              <a:rPr lang="en-US" b="1">
                <a:solidFill>
                  <a:srgbClr val="FFFFFF"/>
                </a:solidFill>
                <a:cs typeface="Calibri Light"/>
              </a:rPr>
              <a:t> </a:t>
            </a:r>
            <a:r>
              <a:rPr lang="en-US" b="1" err="1">
                <a:solidFill>
                  <a:srgbClr val="FFFFFF"/>
                </a:solidFill>
                <a:cs typeface="Calibri Light"/>
              </a:rPr>
              <a:t>đích</a:t>
            </a:r>
            <a:endParaRPr lang="en-US" b="1">
              <a:solidFill>
                <a:srgbClr val="FFFFFF"/>
              </a:solidFill>
            </a:endParaRPr>
          </a:p>
        </p:txBody>
      </p:sp>
      <p:sp>
        <p:nvSpPr>
          <p:cNvPr id="3" name="Content Placeholder 2">
            <a:extLst>
              <a:ext uri="{FF2B5EF4-FFF2-40B4-BE49-F238E27FC236}">
                <a16:creationId xmlns:a16="http://schemas.microsoft.com/office/drawing/2014/main" id="{F4BB5FA1-3C5D-3A50-C97B-61A9BA15C8BF}"/>
              </a:ext>
            </a:extLst>
          </p:cNvPr>
          <p:cNvSpPr>
            <a:spLocks noGrp="1"/>
          </p:cNvSpPr>
          <p:nvPr>
            <p:ph idx="1"/>
          </p:nvPr>
        </p:nvSpPr>
        <p:spPr>
          <a:xfrm>
            <a:off x="930309" y="1891970"/>
            <a:ext cx="10331378" cy="3683358"/>
          </a:xfrm>
        </p:spPr>
        <p:txBody>
          <a:bodyPr vert="horz" lIns="91440" tIns="45720" rIns="91440" bIns="45720" rtlCol="0" anchor="ctr">
            <a:normAutofit/>
          </a:bodyPr>
          <a:lstStyle/>
          <a:p>
            <a:r>
              <a:rPr lang="en-US" sz="2000" err="1">
                <a:latin typeface="Arial" panose="020B0604020202020204" pitchFamily="34" charset="0"/>
                <a:cs typeface="Arial" panose="020B0604020202020204" pitchFamily="34" charset="0"/>
              </a:rPr>
              <a:t>Chỉ</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định</a:t>
            </a:r>
            <a:r>
              <a:rPr lang="en-US" sz="2000">
                <a:latin typeface="Arial" panose="020B0604020202020204" pitchFamily="34" charset="0"/>
                <a:cs typeface="Arial" panose="020B0604020202020204" pitchFamily="34" charset="0"/>
              </a:rPr>
              <a:t>: K </a:t>
            </a:r>
            <a:r>
              <a:rPr lang="en-US" sz="2000" err="1">
                <a:latin typeface="Arial" panose="020B0604020202020204" pitchFamily="34" charset="0"/>
                <a:cs typeface="Arial" panose="020B0604020202020204" pitchFamily="34" charset="0"/>
              </a:rPr>
              <a:t>trực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tràng</a:t>
            </a:r>
            <a:r>
              <a:rPr lang="en-US" sz="2000">
                <a:latin typeface="Arial" panose="020B0604020202020204" pitchFamily="34" charset="0"/>
                <a:cs typeface="Arial" panose="020B0604020202020204" pitchFamily="34" charset="0"/>
              </a:rPr>
              <a:t> di </a:t>
            </a:r>
            <a:r>
              <a:rPr lang="en-US" sz="2000" err="1">
                <a:latin typeface="Arial" panose="020B0604020202020204" pitchFamily="34" charset="0"/>
                <a:cs typeface="Arial" panose="020B0604020202020204" pitchFamily="34" charset="0"/>
              </a:rPr>
              <a:t>căn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--&gt; </a:t>
            </a:r>
            <a:r>
              <a:rPr lang="en-US" sz="2000" err="1">
                <a:latin typeface="Arial" panose="020B0604020202020204" pitchFamily="34" charset="0"/>
                <a:cs typeface="Arial" panose="020B0604020202020204" pitchFamily="34" charset="0"/>
              </a:rPr>
              <a:t>Hóa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 </a:t>
            </a:r>
            <a:r>
              <a:rPr lang="en-US" sz="2000" err="1">
                <a:latin typeface="Arial" panose="020B0604020202020204" pitchFamily="34" charset="0"/>
                <a:cs typeface="Arial" panose="020B0604020202020204" pitchFamily="34" charset="0"/>
              </a:rPr>
              <a:t>Thuốc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nhắm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trúng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đích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ưu</a:t>
            </a:r>
            <a:endParaRPr lang="en-US" sz="2000">
              <a:latin typeface="Arial" panose="020B0604020202020204" pitchFamily="34" charset="0"/>
              <a:cs typeface="Arial" panose="020B0604020202020204" pitchFamily="34" charset="0"/>
            </a:endParaRPr>
          </a:p>
          <a:p>
            <a:r>
              <a:rPr lang="en-US" sz="2000" err="1">
                <a:latin typeface="Arial" panose="020B0604020202020204" pitchFamily="34" charset="0"/>
                <a:cs typeface="Arial" panose="020B0604020202020204" pitchFamily="34" charset="0"/>
              </a:rPr>
              <a:t>Mức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đáp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ứng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phụ</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thuộc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tình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biến</a:t>
            </a:r>
            <a:r>
              <a:rPr lang="en-US" sz="2000">
                <a:latin typeface="Arial" panose="020B0604020202020204" pitchFamily="34" charset="0"/>
                <a:cs typeface="Arial" panose="020B0604020202020204" pitchFamily="34" charset="0"/>
              </a:rPr>
              <a:t> gen KRAS-NRAS-BRAF</a:t>
            </a:r>
          </a:p>
          <a:p>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loại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thuốc</a:t>
            </a:r>
            <a:r>
              <a:rPr lang="en-US" sz="2000">
                <a:latin typeface="Arial" panose="020B0604020202020204" pitchFamily="34" charset="0"/>
                <a:cs typeface="Arial" panose="020B0604020202020204" pitchFamily="34" charset="0"/>
              </a:rPr>
              <a:t>:</a:t>
            </a:r>
          </a:p>
          <a:p>
            <a:pPr marL="1028700" lvl="1" indent="-342900">
              <a:buFont typeface="Courier New" panose="02070309020205020404" pitchFamily="49" charset="0"/>
              <a:buChar char="o"/>
            </a:pP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dòng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thụ</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tăng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trưởng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biểu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a:t>
            </a:r>
            <a:r>
              <a:rPr lang="en-US" sz="2000">
                <a:latin typeface="Arial" panose="020B0604020202020204" pitchFamily="34" charset="0"/>
                <a:cs typeface="Arial" panose="020B0604020202020204" pitchFamily="34" charset="0"/>
              </a:rPr>
              <a:t> (EGFR: cetuximab, panitumumab) --&gt; </a:t>
            </a:r>
            <a:r>
              <a:rPr lang="en-US" sz="2000" err="1">
                <a:latin typeface="Arial" panose="020B0604020202020204" pitchFamily="34" charset="0"/>
                <a:cs typeface="Arial" panose="020B0604020202020204" pitchFamily="34" charset="0"/>
              </a:rPr>
              <a:t>đắt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tdp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nhiều</a:t>
            </a:r>
            <a:endParaRPr lang="en-US" sz="2000">
              <a:latin typeface="Arial" panose="020B0604020202020204" pitchFamily="34" charset="0"/>
              <a:cs typeface="Arial" panose="020B0604020202020204" pitchFamily="34" charset="0"/>
            </a:endParaRPr>
          </a:p>
          <a:p>
            <a:pPr marL="1028700" lvl="1" indent="-342900">
              <a:buFont typeface="Courier New" panose="02070309020205020404" pitchFamily="49" charset="0"/>
              <a:buChar char="o"/>
            </a:pP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thể</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đơn</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dòng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kháng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lại</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yếu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tố</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tăng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trưởng</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biểu</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mô</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mạch</a:t>
            </a:r>
            <a:r>
              <a:rPr lang="en-US" sz="2000">
                <a:latin typeface="Arial" panose="020B0604020202020204" pitchFamily="34" charset="0"/>
                <a:ea typeface="+mn-lt"/>
                <a:cs typeface="Arial" panose="020B0604020202020204" pitchFamily="34" charset="0"/>
              </a:rPr>
              <a:t> </a:t>
            </a:r>
            <a:r>
              <a:rPr lang="en-US" sz="2000" err="1">
                <a:latin typeface="Arial" panose="020B0604020202020204" pitchFamily="34" charset="0"/>
                <a:ea typeface="+mn-lt"/>
                <a:cs typeface="Arial" panose="020B0604020202020204" pitchFamily="34" charset="0"/>
              </a:rPr>
              <a:t>máu</a:t>
            </a:r>
            <a:r>
              <a:rPr lang="en-US" sz="2000">
                <a:latin typeface="Arial" panose="020B0604020202020204" pitchFamily="34" charset="0"/>
                <a:ea typeface="+mn-lt"/>
                <a:cs typeface="Arial" panose="020B0604020202020204" pitchFamily="34" charset="0"/>
              </a:rPr>
              <a:t> (VEGF: </a:t>
            </a:r>
            <a:r>
              <a:rPr lang="en-US" sz="2000" err="1">
                <a:latin typeface="Arial" panose="020B0604020202020204" pitchFamily="34" charset="0"/>
                <a:ea typeface="+mn-lt"/>
                <a:cs typeface="Arial" panose="020B0604020202020204" pitchFamily="34" charset="0"/>
              </a:rPr>
              <a:t>bavaxizumab</a:t>
            </a:r>
            <a:r>
              <a:rPr lang="en-US" sz="2000">
                <a:latin typeface="Arial" panose="020B0604020202020204" pitchFamily="34" charset="0"/>
                <a:ea typeface="+mn-lt"/>
                <a:cs typeface="Arial" panose="020B0604020202020204" pitchFamily="34" charset="0"/>
              </a:rPr>
              <a:t>)</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79905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DD04BA-BAEC-091F-02B0-BBDA232A77E1}"/>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b="1" kern="1200">
                <a:solidFill>
                  <a:srgbClr val="FFFFFF"/>
                </a:solidFill>
                <a:latin typeface="+mj-lt"/>
                <a:ea typeface="+mj-ea"/>
                <a:cs typeface="+mj-cs"/>
              </a:rPr>
              <a:t>Phác đồ điều trị theo giai đoạn</a:t>
            </a:r>
          </a:p>
        </p:txBody>
      </p:sp>
      <p:pic>
        <p:nvPicPr>
          <p:cNvPr id="37" name="Graphic 36" descr="Checkmark">
            <a:extLst>
              <a:ext uri="{FF2B5EF4-FFF2-40B4-BE49-F238E27FC236}">
                <a16:creationId xmlns:a16="http://schemas.microsoft.com/office/drawing/2014/main" id="{686BE2F8-7E7A-567A-B0CE-956537B087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2759443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B9827-EA90-BDC5-BB73-F3FA98DFD349}"/>
              </a:ext>
            </a:extLst>
          </p:cNvPr>
          <p:cNvSpPr>
            <a:spLocks noGrp="1"/>
          </p:cNvSpPr>
          <p:nvPr>
            <p:ph type="title"/>
          </p:nvPr>
        </p:nvSpPr>
        <p:spPr>
          <a:xfrm>
            <a:off x="1377697" y="653767"/>
            <a:ext cx="9895951" cy="1033669"/>
          </a:xfrm>
        </p:spPr>
        <p:txBody>
          <a:bodyPr vert="horz" lIns="91440" tIns="45720" rIns="91440" bIns="45720" rtlCol="0" anchor="ctr">
            <a:normAutofit/>
          </a:bodyPr>
          <a:lstStyle/>
          <a:p>
            <a:r>
              <a:rPr lang="en-US" sz="4000" b="1" kern="1200" err="1">
                <a:solidFill>
                  <a:srgbClr val="FFFFFF"/>
                </a:solidFill>
                <a:latin typeface="+mj-lt"/>
                <a:ea typeface="+mj-ea"/>
                <a:cs typeface="+mj-cs"/>
              </a:rPr>
              <a:t>Giai</a:t>
            </a:r>
            <a:r>
              <a:rPr lang="en-US" sz="4000" b="1" kern="1200">
                <a:solidFill>
                  <a:srgbClr val="FFFFFF"/>
                </a:solidFill>
                <a:latin typeface="+mj-lt"/>
                <a:ea typeface="+mj-ea"/>
                <a:cs typeface="+mj-cs"/>
              </a:rPr>
              <a:t> </a:t>
            </a:r>
            <a:r>
              <a:rPr lang="en-US" sz="4000" b="1" kern="1200" err="1">
                <a:solidFill>
                  <a:srgbClr val="FFFFFF"/>
                </a:solidFill>
                <a:latin typeface="+mj-lt"/>
                <a:ea typeface="+mj-ea"/>
                <a:cs typeface="+mj-cs"/>
              </a:rPr>
              <a:t>đoạn</a:t>
            </a:r>
            <a:r>
              <a:rPr lang="en-US" sz="4000" b="1" kern="1200">
                <a:solidFill>
                  <a:srgbClr val="FFFFFF"/>
                </a:solidFill>
                <a:latin typeface="+mj-lt"/>
                <a:ea typeface="+mj-ea"/>
                <a:cs typeface="+mj-cs"/>
              </a:rPr>
              <a:t> </a:t>
            </a:r>
            <a:r>
              <a:rPr lang="en-US" sz="4000" b="1" kern="1200" err="1">
                <a:solidFill>
                  <a:srgbClr val="FFFFFF"/>
                </a:solidFill>
                <a:latin typeface="+mj-lt"/>
                <a:ea typeface="+mj-ea"/>
                <a:cs typeface="+mj-cs"/>
              </a:rPr>
              <a:t>sớm</a:t>
            </a:r>
            <a:r>
              <a:rPr lang="en-US" sz="4000" b="1" kern="1200">
                <a:solidFill>
                  <a:srgbClr val="FFFFFF"/>
                </a:solidFill>
                <a:latin typeface="+mj-lt"/>
                <a:ea typeface="+mj-ea"/>
                <a:cs typeface="+mj-cs"/>
              </a:rPr>
              <a:t> </a:t>
            </a:r>
            <a:r>
              <a:rPr lang="en-US" sz="4000" b="1" kern="1200" err="1">
                <a:solidFill>
                  <a:srgbClr val="FFFFFF"/>
                </a:solidFill>
                <a:latin typeface="+mj-lt"/>
                <a:ea typeface="+mj-ea"/>
                <a:cs typeface="+mj-cs"/>
              </a:rPr>
              <a:t>cTis</a:t>
            </a:r>
            <a:r>
              <a:rPr lang="en-US" sz="4000" b="1" kern="1200">
                <a:solidFill>
                  <a:srgbClr val="FFFFFF"/>
                </a:solidFill>
                <a:latin typeface="+mj-lt"/>
                <a:ea typeface="+mj-ea"/>
                <a:cs typeface="+mj-cs"/>
              </a:rPr>
              <a:t> </a:t>
            </a:r>
            <a:r>
              <a:rPr lang="en-US" sz="4000" b="1" kern="1200" err="1">
                <a:solidFill>
                  <a:srgbClr val="FFFFFF"/>
                </a:solidFill>
                <a:latin typeface="+mj-lt"/>
                <a:ea typeface="+mj-ea"/>
                <a:cs typeface="+mj-cs"/>
              </a:rPr>
              <a:t>và</a:t>
            </a:r>
            <a:r>
              <a:rPr lang="en-US" sz="4000" b="1" kern="1200">
                <a:solidFill>
                  <a:srgbClr val="FFFFFF"/>
                </a:solidFill>
                <a:latin typeface="+mj-lt"/>
                <a:ea typeface="+mj-ea"/>
                <a:cs typeface="+mj-cs"/>
              </a:rPr>
              <a:t> cT1</a:t>
            </a:r>
          </a:p>
          <a:p>
            <a:endParaRPr lang="en-US" sz="4000" b="1" kern="1200">
              <a:solidFill>
                <a:srgbClr val="FFFFFF"/>
              </a:solidFill>
              <a:latin typeface="+mj-lt"/>
              <a:ea typeface="+mj-ea"/>
              <a:cs typeface="+mj-cs"/>
            </a:endParaRPr>
          </a:p>
        </p:txBody>
      </p:sp>
      <p:sp>
        <p:nvSpPr>
          <p:cNvPr id="4" name="Content Placeholder 3">
            <a:extLst>
              <a:ext uri="{FF2B5EF4-FFF2-40B4-BE49-F238E27FC236}">
                <a16:creationId xmlns:a16="http://schemas.microsoft.com/office/drawing/2014/main" id="{13BDF263-0803-6D9E-DD97-8146BC15CE56}"/>
              </a:ext>
            </a:extLst>
          </p:cNvPr>
          <p:cNvSpPr>
            <a:spLocks noGrp="1"/>
          </p:cNvSpPr>
          <p:nvPr>
            <p:ph idx="1"/>
          </p:nvPr>
        </p:nvSpPr>
        <p:spPr>
          <a:xfrm>
            <a:off x="727347" y="1687436"/>
            <a:ext cx="5257801" cy="5029050"/>
          </a:xfrm>
        </p:spPr>
        <p:txBody>
          <a:bodyPr vert="horz" lIns="91440" tIns="45720" rIns="91440" bIns="45720" rtlCol="0" anchor="ctr">
            <a:normAutofit/>
          </a:bodyPr>
          <a:lstStyle/>
          <a:p>
            <a:pPr>
              <a:spcAft>
                <a:spcPts val="600"/>
              </a:spcAft>
            </a:pPr>
            <a:r>
              <a:rPr lang="en-US" sz="2000" err="1"/>
              <a:t>Cắt</a:t>
            </a:r>
            <a:r>
              <a:rPr lang="en-US" sz="2000"/>
              <a:t> </a:t>
            </a:r>
            <a:r>
              <a:rPr lang="en-US" sz="2000" err="1"/>
              <a:t>bỏ</a:t>
            </a:r>
            <a:r>
              <a:rPr lang="en-US" sz="2000"/>
              <a:t> u </a:t>
            </a:r>
            <a:r>
              <a:rPr lang="en-US" sz="2000" err="1"/>
              <a:t>tại</a:t>
            </a:r>
            <a:r>
              <a:rPr lang="en-US" sz="2000"/>
              <a:t> </a:t>
            </a:r>
            <a:r>
              <a:rPr lang="en-US" sz="2000" err="1"/>
              <a:t>chỗ</a:t>
            </a:r>
            <a:endParaRPr lang="en-US" sz="2000"/>
          </a:p>
          <a:p>
            <a:pPr>
              <a:spcAft>
                <a:spcPts val="600"/>
              </a:spcAft>
            </a:pPr>
            <a:r>
              <a:rPr lang="en-US" sz="2000" err="1"/>
              <a:t>Phẫu</a:t>
            </a:r>
            <a:r>
              <a:rPr lang="en-US" sz="2000"/>
              <a:t> </a:t>
            </a:r>
            <a:r>
              <a:rPr lang="en-US" sz="2000" err="1"/>
              <a:t>thuật</a:t>
            </a:r>
            <a:endParaRPr lang="en-US" sz="2000" b="1"/>
          </a:p>
          <a:p>
            <a:pPr>
              <a:spcAft>
                <a:spcPts val="600"/>
              </a:spcAft>
            </a:pPr>
            <a:endParaRPr lang="en-US" sz="2000" b="1"/>
          </a:p>
          <a:p>
            <a:pPr>
              <a:spcAft>
                <a:spcPts val="600"/>
              </a:spcAft>
            </a:pPr>
            <a:endParaRPr lang="en-US" sz="2000" b="1"/>
          </a:p>
          <a:p>
            <a:pPr>
              <a:spcAft>
                <a:spcPts val="600"/>
              </a:spcAft>
            </a:pPr>
            <a:endParaRPr lang="en-US" sz="2000" b="1"/>
          </a:p>
          <a:p>
            <a:pPr>
              <a:spcAft>
                <a:spcPts val="600"/>
              </a:spcAft>
            </a:pPr>
            <a:endParaRPr lang="en-US" sz="2000" b="1"/>
          </a:p>
          <a:p>
            <a:pPr marL="0" indent="0">
              <a:spcAft>
                <a:spcPts val="600"/>
              </a:spcAft>
              <a:buNone/>
            </a:pPr>
            <a:r>
              <a:rPr lang="en-US" sz="2000" b="1"/>
              <a:t>Japanese Society for Cancer of the Colon and Rectum (JSCCR) guidelines 2019 for the treatment of colorectal cancer</a:t>
            </a:r>
            <a:endParaRPr lang="en-US" sz="2000"/>
          </a:p>
        </p:txBody>
      </p:sp>
      <p:pic>
        <p:nvPicPr>
          <p:cNvPr id="5" name="Picture 7">
            <a:extLst>
              <a:ext uri="{FF2B5EF4-FFF2-40B4-BE49-F238E27FC236}">
                <a16:creationId xmlns:a16="http://schemas.microsoft.com/office/drawing/2014/main" id="{22B5D706-6098-A983-0D1C-7347DFD1F9AE}"/>
              </a:ext>
            </a:extLst>
          </p:cNvPr>
          <p:cNvPicPr>
            <a:picLocks noChangeAspect="1"/>
          </p:cNvPicPr>
          <p:nvPr/>
        </p:nvPicPr>
        <p:blipFill rotWithShape="1">
          <a:blip r:embed="rId3"/>
          <a:srcRect l="45725" t="17881" r="12639" b="17550"/>
          <a:stretch/>
        </p:blipFill>
        <p:spPr>
          <a:xfrm>
            <a:off x="5985148" y="1549085"/>
            <a:ext cx="6038193" cy="5267259"/>
          </a:xfrm>
          <a:prstGeom prst="rect">
            <a:avLst/>
          </a:prstGeom>
        </p:spPr>
      </p:pic>
    </p:spTree>
    <p:extLst>
      <p:ext uri="{BB962C8B-B14F-4D97-AF65-F5344CB8AC3E}">
        <p14:creationId xmlns:p14="http://schemas.microsoft.com/office/powerpoint/2010/main" val="3179487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9D467-F000-0D47-D62C-431AA776B4F5}"/>
              </a:ext>
            </a:extLst>
          </p:cNvPr>
          <p:cNvSpPr>
            <a:spLocks noGrp="1"/>
          </p:cNvSpPr>
          <p:nvPr>
            <p:ph type="title"/>
          </p:nvPr>
        </p:nvSpPr>
        <p:spPr>
          <a:xfrm>
            <a:off x="1371599" y="294538"/>
            <a:ext cx="9895951" cy="1033669"/>
          </a:xfrm>
        </p:spPr>
        <p:txBody>
          <a:bodyPr>
            <a:normAutofit/>
          </a:bodyPr>
          <a:lstStyle/>
          <a:p>
            <a:r>
              <a:rPr lang="en-US" b="1" err="1">
                <a:solidFill>
                  <a:srgbClr val="FFFFFF"/>
                </a:solidFill>
                <a:ea typeface="Calibri Light"/>
                <a:cs typeface="Calibri Light"/>
              </a:rPr>
              <a:t>Giai</a:t>
            </a:r>
            <a:r>
              <a:rPr lang="en-US" b="1">
                <a:solidFill>
                  <a:srgbClr val="FFFFFF"/>
                </a:solidFill>
                <a:ea typeface="Calibri Light"/>
                <a:cs typeface="Calibri Light"/>
              </a:rPr>
              <a:t> </a:t>
            </a:r>
            <a:r>
              <a:rPr lang="en-US" b="1" err="1">
                <a:solidFill>
                  <a:srgbClr val="FFFFFF"/>
                </a:solidFill>
                <a:ea typeface="Calibri Light"/>
                <a:cs typeface="Calibri Light"/>
              </a:rPr>
              <a:t>đoạn</a:t>
            </a:r>
            <a:r>
              <a:rPr lang="en-US" b="1">
                <a:solidFill>
                  <a:srgbClr val="FFFFFF"/>
                </a:solidFill>
                <a:ea typeface="Calibri Light"/>
                <a:cs typeface="Calibri Light"/>
              </a:rPr>
              <a:t> I, II, III </a:t>
            </a:r>
            <a:endParaRPr lang="en-US" b="1">
              <a:solidFill>
                <a:srgbClr val="FFFFFF"/>
              </a:solidFill>
            </a:endParaRPr>
          </a:p>
        </p:txBody>
      </p:sp>
      <p:sp>
        <p:nvSpPr>
          <p:cNvPr id="8" name="Content Placeholder 7">
            <a:extLst>
              <a:ext uri="{FF2B5EF4-FFF2-40B4-BE49-F238E27FC236}">
                <a16:creationId xmlns:a16="http://schemas.microsoft.com/office/drawing/2014/main" id="{13174DE2-A0CF-C2F8-EA51-1EDB01B5DE51}"/>
              </a:ext>
            </a:extLst>
          </p:cNvPr>
          <p:cNvSpPr>
            <a:spLocks noGrp="1"/>
          </p:cNvSpPr>
          <p:nvPr>
            <p:ph idx="1"/>
          </p:nvPr>
        </p:nvSpPr>
        <p:spPr>
          <a:xfrm>
            <a:off x="1371599" y="2318197"/>
            <a:ext cx="9724031" cy="3683358"/>
          </a:xfrm>
        </p:spPr>
        <p:txBody>
          <a:bodyPr anchor="ctr">
            <a:normAutofit/>
          </a:bodyPr>
          <a:lstStyle/>
          <a:p>
            <a:endParaRPr lang="en-US" sz="2000"/>
          </a:p>
        </p:txBody>
      </p:sp>
      <p:pic>
        <p:nvPicPr>
          <p:cNvPr id="3" name="Picture 2" descr="Text&#10;&#10;Description automatically generated">
            <a:extLst>
              <a:ext uri="{FF2B5EF4-FFF2-40B4-BE49-F238E27FC236}">
                <a16:creationId xmlns:a16="http://schemas.microsoft.com/office/drawing/2014/main" id="{B327172E-A53F-E695-818E-3D23C2708ECC}"/>
              </a:ext>
            </a:extLst>
          </p:cNvPr>
          <p:cNvPicPr>
            <a:picLocks noChangeAspect="1"/>
          </p:cNvPicPr>
          <p:nvPr/>
        </p:nvPicPr>
        <p:blipFill>
          <a:blip r:embed="rId2"/>
          <a:stretch>
            <a:fillRect/>
          </a:stretch>
        </p:blipFill>
        <p:spPr>
          <a:xfrm>
            <a:off x="1233984" y="1891970"/>
            <a:ext cx="9724031" cy="4521675"/>
          </a:xfrm>
          <a:prstGeom prst="rect">
            <a:avLst/>
          </a:prstGeom>
        </p:spPr>
      </p:pic>
    </p:spTree>
    <p:extLst>
      <p:ext uri="{BB962C8B-B14F-4D97-AF65-F5344CB8AC3E}">
        <p14:creationId xmlns:p14="http://schemas.microsoft.com/office/powerpoint/2010/main" val="387516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8089" t="16361" r="9075" b="9130"/>
          <a:stretch/>
        </p:blipFill>
        <p:spPr>
          <a:xfrm>
            <a:off x="591670" y="197225"/>
            <a:ext cx="11098305" cy="6203575"/>
          </a:xfrm>
          <a:prstGeom prst="rect">
            <a:avLst/>
          </a:prstGeom>
        </p:spPr>
      </p:pic>
      <p:sp>
        <p:nvSpPr>
          <p:cNvPr id="6" name="Google Shape;866;p129"/>
          <p:cNvSpPr txBox="1"/>
          <p:nvPr/>
        </p:nvSpPr>
        <p:spPr>
          <a:xfrm>
            <a:off x="3706095" y="6535737"/>
            <a:ext cx="415733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rgbClr val="000000"/>
                </a:solidFill>
                <a:latin typeface="Roboto"/>
                <a:ea typeface="Roboto"/>
                <a:cs typeface="Roboto"/>
                <a:sym typeface="Roboto"/>
              </a:rPr>
              <a:t>Rectal </a:t>
            </a:r>
            <a:r>
              <a:rPr lang="en-US" sz="1200" b="0" i="1" u="none" strike="noStrike" cap="none">
                <a:solidFill>
                  <a:srgbClr val="000000"/>
                </a:solidFill>
                <a:latin typeface="Roboto"/>
                <a:ea typeface="Roboto"/>
                <a:cs typeface="Roboto"/>
                <a:sym typeface="Roboto"/>
              </a:rPr>
              <a:t>Cancer</a:t>
            </a:r>
            <a:r>
              <a:rPr lang="en-US" sz="1400" b="0" i="1" u="none" strike="noStrike" cap="none">
                <a:solidFill>
                  <a:srgbClr val="000000"/>
                </a:solidFill>
                <a:latin typeface="Roboto"/>
                <a:ea typeface="Roboto"/>
                <a:cs typeface="Roboto"/>
                <a:sym typeface="Roboto"/>
              </a:rPr>
              <a:t>: ESMO guidelines 2017</a:t>
            </a:r>
            <a:endParaRPr sz="1400" b="0" i="1" u="none" strike="noStrike" cap="none">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0217480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06000" y="947772"/>
            <a:ext cx="7091300" cy="898581"/>
          </a:xfrm>
        </p:spPr>
        <p:txBody>
          <a:bodyPr vert="horz" lIns="91440" tIns="45720" rIns="91440" bIns="45720" rtlCol="0" anchor="ctr">
            <a:noAutofit/>
          </a:bodyPr>
          <a:lstStyle/>
          <a:p>
            <a:r>
              <a:rPr lang="en-US" b="1" err="1">
                <a:solidFill>
                  <a:srgbClr val="FFFFFF"/>
                </a:solidFill>
              </a:rPr>
              <a:t>Giai</a:t>
            </a:r>
            <a:r>
              <a:rPr lang="en-US" b="1">
                <a:solidFill>
                  <a:srgbClr val="FFFFFF"/>
                </a:solidFill>
              </a:rPr>
              <a:t> </a:t>
            </a:r>
            <a:r>
              <a:rPr lang="en-US" b="1" err="1">
                <a:solidFill>
                  <a:srgbClr val="FFFFFF"/>
                </a:solidFill>
              </a:rPr>
              <a:t>đoạn</a:t>
            </a:r>
            <a:r>
              <a:rPr lang="en-US" b="1">
                <a:solidFill>
                  <a:srgbClr val="FFFFFF"/>
                </a:solidFill>
              </a:rPr>
              <a:t> IV</a:t>
            </a:r>
            <a:br>
              <a:rPr lang="en-US" b="1">
                <a:solidFill>
                  <a:srgbClr val="FFFFFF"/>
                </a:solidFill>
              </a:rPr>
            </a:br>
            <a:br>
              <a:rPr lang="en-US" b="1">
                <a:solidFill>
                  <a:srgbClr val="FFFFFF"/>
                </a:solidFill>
              </a:rPr>
            </a:br>
            <a:endParaRPr lang="en-US" b="1">
              <a:solidFill>
                <a:srgbClr val="FFFFFF"/>
              </a:solidFill>
            </a:endParaRPr>
          </a:p>
        </p:txBody>
      </p:sp>
      <p:sp>
        <p:nvSpPr>
          <p:cNvPr id="12" name="Content Placeholder 11">
            <a:extLst>
              <a:ext uri="{FF2B5EF4-FFF2-40B4-BE49-F238E27FC236}">
                <a16:creationId xmlns:a16="http://schemas.microsoft.com/office/drawing/2014/main" id="{58A2F596-9943-A18A-ADA5-72803DBEAE01}"/>
              </a:ext>
            </a:extLst>
          </p:cNvPr>
          <p:cNvSpPr>
            <a:spLocks noGrp="1"/>
          </p:cNvSpPr>
          <p:nvPr>
            <p:ph idx="1"/>
          </p:nvPr>
        </p:nvSpPr>
        <p:spPr>
          <a:xfrm>
            <a:off x="8514508" y="5777546"/>
            <a:ext cx="3291839" cy="830453"/>
          </a:xfrm>
        </p:spPr>
        <p:txBody>
          <a:bodyPr vert="horz" lIns="91440" tIns="45720" rIns="91440" bIns="45720" rtlCol="0" anchor="ctr">
            <a:normAutofit/>
          </a:bodyPr>
          <a:lstStyle/>
          <a:p>
            <a:pPr marL="0" indent="0">
              <a:buNone/>
            </a:pPr>
            <a:r>
              <a:rPr lang="en-US" sz="1400" b="1"/>
              <a:t>Japanese Society for Cancer of the Colon and Rectum (JSCCR) guidelines 2019 for the treatment of colorectal cancer</a:t>
            </a:r>
            <a:endParaRPr lang="en-US" sz="1400"/>
          </a:p>
        </p:txBody>
      </p:sp>
      <p:pic>
        <p:nvPicPr>
          <p:cNvPr id="6" name="Picture 6" descr="Diagram&#10;&#10;Description automatically generated">
            <a:extLst>
              <a:ext uri="{FF2B5EF4-FFF2-40B4-BE49-F238E27FC236}">
                <a16:creationId xmlns:a16="http://schemas.microsoft.com/office/drawing/2014/main" id="{5C3CEB50-3A74-62F1-1CE9-DBBF183ECDDA}"/>
              </a:ext>
            </a:extLst>
          </p:cNvPr>
          <p:cNvPicPr>
            <a:picLocks noChangeAspect="1"/>
          </p:cNvPicPr>
          <p:nvPr/>
        </p:nvPicPr>
        <p:blipFill rotWithShape="1">
          <a:blip r:embed="rId3"/>
          <a:srcRect l="26716" t="16502" r="9276" b="13201"/>
          <a:stretch/>
        </p:blipFill>
        <p:spPr>
          <a:xfrm>
            <a:off x="59872" y="1604409"/>
            <a:ext cx="8088086" cy="4996554"/>
          </a:xfrm>
          <a:prstGeom prst="rect">
            <a:avLst/>
          </a:prstGeom>
        </p:spPr>
      </p:pic>
      <p:sp>
        <p:nvSpPr>
          <p:cNvPr id="4" name="TextBox 3">
            <a:extLst>
              <a:ext uri="{FF2B5EF4-FFF2-40B4-BE49-F238E27FC236}">
                <a16:creationId xmlns:a16="http://schemas.microsoft.com/office/drawing/2014/main" id="{FD08E5C4-F0EB-7DD6-7334-6C33EEF7B09D}"/>
              </a:ext>
            </a:extLst>
          </p:cNvPr>
          <p:cNvSpPr txBox="1"/>
          <p:nvPr/>
        </p:nvSpPr>
        <p:spPr>
          <a:xfrm>
            <a:off x="699714" y="2807746"/>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255E3BC8-FE8A-0A6D-2D2D-C5F90F3B61FF}"/>
              </a:ext>
            </a:extLst>
          </p:cNvPr>
          <p:cNvSpPr txBox="1"/>
          <p:nvPr/>
        </p:nvSpPr>
        <p:spPr>
          <a:xfrm>
            <a:off x="8332022" y="2176804"/>
            <a:ext cx="6096000" cy="1631216"/>
          </a:xfrm>
          <a:prstGeom prst="rect">
            <a:avLst/>
          </a:prstGeom>
          <a:noFill/>
        </p:spPr>
        <p:txBody>
          <a:bodyPr wrap="square">
            <a:spAutoFit/>
          </a:bodyPr>
          <a:lstStyle/>
          <a:p>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Phẫu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thuật</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khác</a:t>
            </a:r>
            <a:r>
              <a:rPr lang="en-US" sz="2000">
                <a:latin typeface="Arial" panose="020B0604020202020204" pitchFamily="34" charset="0"/>
                <a:cs typeface="Arial" panose="020B0604020202020204" pitchFamily="34" charset="0"/>
              </a:rPr>
              <a:t>:</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 HT +/- </a:t>
            </a:r>
            <a:r>
              <a:rPr lang="en-US" sz="2000" err="1">
                <a:latin typeface="Arial" panose="020B0604020202020204" pitchFamily="34" charset="0"/>
                <a:cs typeface="Arial" panose="020B0604020202020204" pitchFamily="34" charset="0"/>
              </a:rPr>
              <a:t>thuốc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nhắm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trúng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đích</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 HMNT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dòng</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080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GIẢI PHẪU</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924" r="13663" b="2"/>
          <a:stretch/>
        </p:blipFill>
        <p:spPr>
          <a:xfrm>
            <a:off x="4038604" y="224594"/>
            <a:ext cx="8125764" cy="6416567"/>
          </a:xfrm>
          <a:prstGeom prst="rect">
            <a:avLst/>
          </a:prstGeom>
        </p:spPr>
      </p:pic>
    </p:spTree>
    <p:extLst>
      <p:ext uri="{BB962C8B-B14F-4D97-AF65-F5344CB8AC3E}">
        <p14:creationId xmlns:p14="http://schemas.microsoft.com/office/powerpoint/2010/main" val="3832891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902D13-FEA3-E7CE-AA71-D80D65038EF7}"/>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b="1">
                <a:solidFill>
                  <a:srgbClr val="FFFFFF"/>
                </a:solidFill>
              </a:rPr>
              <a:t>Theo </a:t>
            </a:r>
            <a:r>
              <a:rPr lang="en-US" b="1" err="1">
                <a:solidFill>
                  <a:srgbClr val="FFFFFF"/>
                </a:solidFill>
              </a:rPr>
              <a:t>dõi</a:t>
            </a:r>
            <a:r>
              <a:rPr lang="en-US" b="1">
                <a:solidFill>
                  <a:srgbClr val="FFFFFF"/>
                </a:solidFill>
              </a:rPr>
              <a:t> </a:t>
            </a:r>
            <a:r>
              <a:rPr lang="en-US" b="1" err="1">
                <a:solidFill>
                  <a:srgbClr val="FFFFFF"/>
                </a:solidFill>
              </a:rPr>
              <a:t>sau</a:t>
            </a:r>
            <a:r>
              <a:rPr lang="en-US" b="1">
                <a:solidFill>
                  <a:srgbClr val="FFFFFF"/>
                </a:solidFill>
              </a:rPr>
              <a:t> </a:t>
            </a:r>
            <a:r>
              <a:rPr lang="en-US" b="1" err="1">
                <a:solidFill>
                  <a:srgbClr val="FFFFFF"/>
                </a:solidFill>
              </a:rPr>
              <a:t>điều</a:t>
            </a:r>
            <a:r>
              <a:rPr lang="en-US" b="1">
                <a:solidFill>
                  <a:srgbClr val="FFFFFF"/>
                </a:solidFill>
              </a:rPr>
              <a:t> </a:t>
            </a:r>
            <a:r>
              <a:rPr lang="en-US" b="1" err="1">
                <a:solidFill>
                  <a:srgbClr val="FFFFFF"/>
                </a:solidFill>
              </a:rPr>
              <a:t>trị</a:t>
            </a:r>
            <a:endParaRPr lang="en-US" b="1">
              <a:solidFill>
                <a:srgbClr val="FFFFFF"/>
              </a:solidFill>
            </a:endParaRPr>
          </a:p>
        </p:txBody>
      </p:sp>
      <p:sp>
        <p:nvSpPr>
          <p:cNvPr id="49" name="Content Placeholder 9">
            <a:extLst>
              <a:ext uri="{FF2B5EF4-FFF2-40B4-BE49-F238E27FC236}">
                <a16:creationId xmlns:a16="http://schemas.microsoft.com/office/drawing/2014/main" id="{DF6B6C5D-96FE-58C4-CE38-016F36800A78}"/>
              </a:ext>
            </a:extLst>
          </p:cNvPr>
          <p:cNvSpPr>
            <a:spLocks noGrp="1"/>
          </p:cNvSpPr>
          <p:nvPr>
            <p:ph idx="1"/>
          </p:nvPr>
        </p:nvSpPr>
        <p:spPr>
          <a:xfrm>
            <a:off x="4884875" y="6439990"/>
            <a:ext cx="6848715" cy="404947"/>
          </a:xfrm>
        </p:spPr>
        <p:txBody>
          <a:bodyPr vert="horz" lIns="91440" tIns="45720" rIns="91440" bIns="45720" rtlCol="0" anchor="ctr">
            <a:normAutofit/>
          </a:bodyPr>
          <a:lstStyle/>
          <a:p>
            <a:pPr marL="0" indent="0">
              <a:buNone/>
            </a:pPr>
            <a:r>
              <a:rPr lang="en-US" sz="2000" i="1"/>
              <a:t>NCCN Guidelines </a:t>
            </a:r>
            <a:r>
              <a:rPr lang="en-US" sz="2000" i="1" err="1"/>
              <a:t>ver</a:t>
            </a:r>
            <a:r>
              <a:rPr lang="en-US" sz="2000" i="1"/>
              <a:t> 2.2022: Rectal Cancer</a:t>
            </a:r>
            <a:endParaRPr lang="en-US" sz="2000"/>
          </a:p>
          <a:p>
            <a:pPr marL="0" indent="0">
              <a:buNone/>
            </a:pPr>
            <a:endParaRPr lang="en-US" sz="2000"/>
          </a:p>
        </p:txBody>
      </p:sp>
      <p:pic>
        <p:nvPicPr>
          <p:cNvPr id="4" name="Picture 4" descr="Text&#10;&#10;Description automatically generated">
            <a:extLst>
              <a:ext uri="{FF2B5EF4-FFF2-40B4-BE49-F238E27FC236}">
                <a16:creationId xmlns:a16="http://schemas.microsoft.com/office/drawing/2014/main" id="{AF6B3B1B-2EC1-629A-2CA8-58CAF03D6FAC}"/>
              </a:ext>
            </a:extLst>
          </p:cNvPr>
          <p:cNvPicPr>
            <a:picLocks noChangeAspect="1"/>
          </p:cNvPicPr>
          <p:nvPr/>
        </p:nvPicPr>
        <p:blipFill>
          <a:blip r:embed="rId3"/>
          <a:stretch>
            <a:fillRect/>
          </a:stretch>
        </p:blipFill>
        <p:spPr>
          <a:xfrm>
            <a:off x="4059936" y="1235029"/>
            <a:ext cx="8112650" cy="4343731"/>
          </a:xfrm>
          <a:prstGeom prst="rect">
            <a:avLst/>
          </a:prstGeom>
        </p:spPr>
      </p:pic>
    </p:spTree>
    <p:extLst>
      <p:ext uri="{BB962C8B-B14F-4D97-AF65-F5344CB8AC3E}">
        <p14:creationId xmlns:p14="http://schemas.microsoft.com/office/powerpoint/2010/main" val="17018776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1146879" y="998002"/>
            <a:ext cx="3182940" cy="1471959"/>
          </a:xfrm>
        </p:spPr>
        <p:txBody>
          <a:bodyPr>
            <a:normAutofit/>
          </a:bodyPr>
          <a:lstStyle/>
          <a:p>
            <a:r>
              <a:rPr lang="vi-VN" b="1">
                <a:solidFill>
                  <a:srgbClr val="FFFFFF"/>
                </a:solidFill>
              </a:rPr>
              <a:t>Tiên lượng</a:t>
            </a:r>
            <a:endParaRPr lang="en-US" b="1">
              <a:solidFill>
                <a:srgbClr val="FFFFFF"/>
              </a:solidFill>
            </a:endParaRPr>
          </a:p>
        </p:txBody>
      </p:sp>
      <p:sp>
        <p:nvSpPr>
          <p:cNvPr id="3" name="Content Placeholder 2"/>
          <p:cNvSpPr>
            <a:spLocks noGrp="1"/>
          </p:cNvSpPr>
          <p:nvPr>
            <p:ph idx="1"/>
          </p:nvPr>
        </p:nvSpPr>
        <p:spPr>
          <a:xfrm>
            <a:off x="1139635" y="2546161"/>
            <a:ext cx="3200451" cy="2985929"/>
          </a:xfrm>
        </p:spPr>
        <p:txBody>
          <a:bodyPr anchor="t">
            <a:normAutofit/>
          </a:bodyPr>
          <a:lstStyle/>
          <a:p>
            <a:pPr marL="0" indent="0">
              <a:buNone/>
            </a:pPr>
            <a:r>
              <a:rPr lang="vi-VN" sz="2000">
                <a:solidFill>
                  <a:srgbClr val="FEFFFF"/>
                </a:solidFill>
              </a:rPr>
              <a:t>Tỉ lệ sống còn toàn bộ 5 năm của ung thư trực tràng</a:t>
            </a:r>
          </a:p>
          <a:p>
            <a:endParaRPr lang="en-US" sz="2400">
              <a:solidFill>
                <a:srgbClr val="FE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91263364"/>
              </p:ext>
            </p:extLst>
          </p:nvPr>
        </p:nvGraphicFramePr>
        <p:xfrm>
          <a:off x="5317766" y="643467"/>
          <a:ext cx="5900079" cy="5251648"/>
        </p:xfrm>
        <a:graphic>
          <a:graphicData uri="http://schemas.openxmlformats.org/drawingml/2006/table">
            <a:tbl>
              <a:tblPr firstRow="1" bandRow="1">
                <a:tableStyleId>{8EC20E35-A176-4012-BC5E-935CFFF8708E}</a:tableStyleId>
              </a:tblPr>
              <a:tblGrid>
                <a:gridCol w="3578631">
                  <a:extLst>
                    <a:ext uri="{9D8B030D-6E8A-4147-A177-3AD203B41FA5}">
                      <a16:colId xmlns:a16="http://schemas.microsoft.com/office/drawing/2014/main" val="20000"/>
                    </a:ext>
                  </a:extLst>
                </a:gridCol>
                <a:gridCol w="2321448">
                  <a:extLst>
                    <a:ext uri="{9D8B030D-6E8A-4147-A177-3AD203B41FA5}">
                      <a16:colId xmlns:a16="http://schemas.microsoft.com/office/drawing/2014/main" val="20001"/>
                    </a:ext>
                  </a:extLst>
                </a:gridCol>
              </a:tblGrid>
              <a:tr h="1050330">
                <a:tc>
                  <a:txBody>
                    <a:bodyPr/>
                    <a:lstStyle/>
                    <a:p>
                      <a:pPr algn="ctr"/>
                      <a:r>
                        <a:rPr lang="vi-VN" sz="2800"/>
                        <a:t>Giai đoạn</a:t>
                      </a:r>
                      <a:endParaRPr lang="en-US" sz="2800"/>
                    </a:p>
                  </a:txBody>
                  <a:tcPr marL="145156" marR="145156" marT="72579" marB="72579"/>
                </a:tc>
                <a:tc>
                  <a:txBody>
                    <a:bodyPr/>
                    <a:lstStyle/>
                    <a:p>
                      <a:pPr algn="ctr"/>
                      <a:r>
                        <a:rPr lang="vi-VN" sz="2800"/>
                        <a:t>Tỉ</a:t>
                      </a:r>
                      <a:r>
                        <a:rPr lang="vi-VN" sz="2800" baseline="0"/>
                        <a:t> lệ sống 5 năm</a:t>
                      </a:r>
                      <a:endParaRPr lang="en-US" sz="2800"/>
                    </a:p>
                  </a:txBody>
                  <a:tcPr marL="145156" marR="145156" marT="72579" marB="72579"/>
                </a:tc>
                <a:extLst>
                  <a:ext uri="{0D108BD9-81ED-4DB2-BD59-A6C34878D82A}">
                    <a16:rowId xmlns:a16="http://schemas.microsoft.com/office/drawing/2014/main" val="10000"/>
                  </a:ext>
                </a:extLst>
              </a:tr>
              <a:tr h="1474629">
                <a:tc>
                  <a:txBody>
                    <a:bodyPr/>
                    <a:lstStyle/>
                    <a:p>
                      <a:r>
                        <a:rPr lang="vi-VN" sz="2800"/>
                        <a:t>Khu trú</a:t>
                      </a:r>
                    </a:p>
                    <a:p>
                      <a:r>
                        <a:rPr lang="vi-VN" sz="2800"/>
                        <a:t>Ung</a:t>
                      </a:r>
                      <a:r>
                        <a:rPr lang="vi-VN" sz="2800" baseline="0"/>
                        <a:t> thư chỉ khu trú tại thành ruột</a:t>
                      </a:r>
                      <a:endParaRPr lang="en-US" sz="2800"/>
                    </a:p>
                  </a:txBody>
                  <a:tcPr marL="145156" marR="145156" marT="72579" marB="72579"/>
                </a:tc>
                <a:tc>
                  <a:txBody>
                    <a:bodyPr/>
                    <a:lstStyle/>
                    <a:p>
                      <a:pPr algn="ctr"/>
                      <a:r>
                        <a:rPr lang="vi-VN" sz="2800"/>
                        <a:t>89%</a:t>
                      </a:r>
                      <a:endParaRPr lang="en-US" sz="2800"/>
                    </a:p>
                  </a:txBody>
                  <a:tcPr marL="145156" marR="145156" marT="72579" marB="72579"/>
                </a:tc>
                <a:extLst>
                  <a:ext uri="{0D108BD9-81ED-4DB2-BD59-A6C34878D82A}">
                    <a16:rowId xmlns:a16="http://schemas.microsoft.com/office/drawing/2014/main" val="10001"/>
                  </a:ext>
                </a:extLst>
              </a:tr>
              <a:tr h="1474629">
                <a:tc>
                  <a:txBody>
                    <a:bodyPr/>
                    <a:lstStyle/>
                    <a:p>
                      <a:r>
                        <a:rPr lang="vi-VN" sz="2800"/>
                        <a:t>Ung thư</a:t>
                      </a:r>
                      <a:r>
                        <a:rPr lang="vi-VN" sz="2800" baseline="0"/>
                        <a:t> xâm lấn tại chỗ hoặc di căn hạch</a:t>
                      </a:r>
                      <a:endParaRPr lang="en-US" sz="2800"/>
                    </a:p>
                  </a:txBody>
                  <a:tcPr marL="145156" marR="145156" marT="72579" marB="72579"/>
                </a:tc>
                <a:tc>
                  <a:txBody>
                    <a:bodyPr/>
                    <a:lstStyle/>
                    <a:p>
                      <a:pPr algn="ctr"/>
                      <a:r>
                        <a:rPr lang="vi-VN" sz="2800"/>
                        <a:t>71%</a:t>
                      </a:r>
                      <a:endParaRPr lang="en-US" sz="2800"/>
                    </a:p>
                  </a:txBody>
                  <a:tcPr marL="145156" marR="145156" marT="72579" marB="72579"/>
                </a:tc>
                <a:extLst>
                  <a:ext uri="{0D108BD9-81ED-4DB2-BD59-A6C34878D82A}">
                    <a16:rowId xmlns:a16="http://schemas.microsoft.com/office/drawing/2014/main" val="10002"/>
                  </a:ext>
                </a:extLst>
              </a:tr>
              <a:tr h="626030">
                <a:tc>
                  <a:txBody>
                    <a:bodyPr/>
                    <a:lstStyle/>
                    <a:p>
                      <a:r>
                        <a:rPr lang="vi-VN" sz="2800"/>
                        <a:t>Di căn</a:t>
                      </a:r>
                      <a:r>
                        <a:rPr lang="vi-VN" sz="2800" baseline="0"/>
                        <a:t> xa</a:t>
                      </a:r>
                      <a:endParaRPr lang="en-US" sz="2800"/>
                    </a:p>
                  </a:txBody>
                  <a:tcPr marL="145156" marR="145156" marT="72579" marB="72579"/>
                </a:tc>
                <a:tc>
                  <a:txBody>
                    <a:bodyPr/>
                    <a:lstStyle/>
                    <a:p>
                      <a:pPr algn="ctr"/>
                      <a:r>
                        <a:rPr lang="vi-VN" sz="2800"/>
                        <a:t>15%</a:t>
                      </a:r>
                      <a:endParaRPr lang="en-US" sz="2800"/>
                    </a:p>
                  </a:txBody>
                  <a:tcPr marL="145156" marR="145156" marT="72579" marB="72579"/>
                </a:tc>
                <a:extLst>
                  <a:ext uri="{0D108BD9-81ED-4DB2-BD59-A6C34878D82A}">
                    <a16:rowId xmlns:a16="http://schemas.microsoft.com/office/drawing/2014/main" val="10003"/>
                  </a:ext>
                </a:extLst>
              </a:tr>
              <a:tr h="626030">
                <a:tc>
                  <a:txBody>
                    <a:bodyPr/>
                    <a:lstStyle/>
                    <a:p>
                      <a:r>
                        <a:rPr lang="vi-VN" sz="2800"/>
                        <a:t>Chung</a:t>
                      </a:r>
                      <a:endParaRPr lang="en-US" sz="2800"/>
                    </a:p>
                  </a:txBody>
                  <a:tcPr marL="145156" marR="145156" marT="72579" marB="72579"/>
                </a:tc>
                <a:tc>
                  <a:txBody>
                    <a:bodyPr/>
                    <a:lstStyle/>
                    <a:p>
                      <a:pPr algn="ctr"/>
                      <a:r>
                        <a:rPr lang="vi-VN" sz="2800"/>
                        <a:t>67%</a:t>
                      </a:r>
                      <a:endParaRPr lang="en-US" sz="2800"/>
                    </a:p>
                  </a:txBody>
                  <a:tcPr marL="145156" marR="145156" marT="72579" marB="7257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9566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t>Tiên lượng</a:t>
            </a:r>
            <a:endParaRPr lang="en-US" b="1"/>
          </a:p>
        </p:txBody>
      </p:sp>
      <p:sp>
        <p:nvSpPr>
          <p:cNvPr id="3" name="Content Placeholder 2"/>
          <p:cNvSpPr>
            <a:spLocks noGrp="1"/>
          </p:cNvSpPr>
          <p:nvPr>
            <p:ph idx="1"/>
          </p:nvPr>
        </p:nvSpPr>
        <p:spPr>
          <a:xfrm>
            <a:off x="740687" y="1690688"/>
            <a:ext cx="10515600" cy="4351338"/>
          </a:xfrm>
        </p:spPr>
        <p:txBody>
          <a:bodyPr/>
          <a:lstStyle/>
          <a:p>
            <a:pPr marL="0" indent="0" algn="ctr">
              <a:buNone/>
            </a:pPr>
            <a:r>
              <a:rPr lang="vi-VN"/>
              <a:t>Kết quả điều trị tại Nhật Bản</a:t>
            </a:r>
          </a:p>
          <a:p>
            <a:pPr marL="0" indent="0" algn="ctr">
              <a:buNone/>
            </a:pP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66187935"/>
              </p:ext>
            </p:extLst>
          </p:nvPr>
        </p:nvGraphicFramePr>
        <p:xfrm>
          <a:off x="935713" y="2872740"/>
          <a:ext cx="9890434" cy="1112520"/>
        </p:xfrm>
        <a:graphic>
          <a:graphicData uri="http://schemas.openxmlformats.org/drawingml/2006/table">
            <a:tbl>
              <a:tblPr firstRow="1" bandRow="1">
                <a:tableStyleId>{5C22544A-7EE6-4342-B048-85BDC9FD1C3A}</a:tableStyleId>
              </a:tblPr>
              <a:tblGrid>
                <a:gridCol w="3734334">
                  <a:extLst>
                    <a:ext uri="{9D8B030D-6E8A-4147-A177-3AD203B41FA5}">
                      <a16:colId xmlns:a16="http://schemas.microsoft.com/office/drawing/2014/main" val="20000"/>
                    </a:ext>
                  </a:extLst>
                </a:gridCol>
                <a:gridCol w="953037">
                  <a:extLst>
                    <a:ext uri="{9D8B030D-6E8A-4147-A177-3AD203B41FA5}">
                      <a16:colId xmlns:a16="http://schemas.microsoft.com/office/drawing/2014/main" val="20001"/>
                    </a:ext>
                  </a:extLst>
                </a:gridCol>
                <a:gridCol w="940157">
                  <a:extLst>
                    <a:ext uri="{9D8B030D-6E8A-4147-A177-3AD203B41FA5}">
                      <a16:colId xmlns:a16="http://schemas.microsoft.com/office/drawing/2014/main" val="20002"/>
                    </a:ext>
                  </a:extLst>
                </a:gridCol>
                <a:gridCol w="978795">
                  <a:extLst>
                    <a:ext uri="{9D8B030D-6E8A-4147-A177-3AD203B41FA5}">
                      <a16:colId xmlns:a16="http://schemas.microsoft.com/office/drawing/2014/main" val="20003"/>
                    </a:ext>
                  </a:extLst>
                </a:gridCol>
                <a:gridCol w="978794">
                  <a:extLst>
                    <a:ext uri="{9D8B030D-6E8A-4147-A177-3AD203B41FA5}">
                      <a16:colId xmlns:a16="http://schemas.microsoft.com/office/drawing/2014/main" val="20004"/>
                    </a:ext>
                  </a:extLst>
                </a:gridCol>
                <a:gridCol w="901521">
                  <a:extLst>
                    <a:ext uri="{9D8B030D-6E8A-4147-A177-3AD203B41FA5}">
                      <a16:colId xmlns:a16="http://schemas.microsoft.com/office/drawing/2014/main" val="20005"/>
                    </a:ext>
                  </a:extLst>
                </a:gridCol>
                <a:gridCol w="1403796">
                  <a:extLst>
                    <a:ext uri="{9D8B030D-6E8A-4147-A177-3AD203B41FA5}">
                      <a16:colId xmlns:a16="http://schemas.microsoft.com/office/drawing/2014/main" val="20006"/>
                    </a:ext>
                  </a:extLst>
                </a:gridCol>
              </a:tblGrid>
              <a:tr h="370840">
                <a:tc>
                  <a:txBody>
                    <a:bodyPr/>
                    <a:lstStyle/>
                    <a:p>
                      <a:r>
                        <a:rPr lang="vi-VN"/>
                        <a:t>Giai đoạn</a:t>
                      </a:r>
                      <a:endParaRPr lang="en-US"/>
                    </a:p>
                  </a:txBody>
                  <a:tcPr/>
                </a:tc>
                <a:tc>
                  <a:txBody>
                    <a:bodyPr/>
                    <a:lstStyle/>
                    <a:p>
                      <a:r>
                        <a:rPr lang="vi-VN"/>
                        <a:t>I</a:t>
                      </a:r>
                      <a:endParaRPr lang="en-US"/>
                    </a:p>
                  </a:txBody>
                  <a:tcPr/>
                </a:tc>
                <a:tc>
                  <a:txBody>
                    <a:bodyPr/>
                    <a:lstStyle/>
                    <a:p>
                      <a:r>
                        <a:rPr lang="vi-VN"/>
                        <a:t>II</a:t>
                      </a:r>
                      <a:endParaRPr lang="en-US"/>
                    </a:p>
                  </a:txBody>
                  <a:tcPr/>
                </a:tc>
                <a:tc>
                  <a:txBody>
                    <a:bodyPr/>
                    <a:lstStyle/>
                    <a:p>
                      <a:r>
                        <a:rPr lang="vi-VN"/>
                        <a:t>IIIa</a:t>
                      </a:r>
                      <a:endParaRPr lang="en-US"/>
                    </a:p>
                  </a:txBody>
                  <a:tcPr/>
                </a:tc>
                <a:tc>
                  <a:txBody>
                    <a:bodyPr/>
                    <a:lstStyle/>
                    <a:p>
                      <a:r>
                        <a:rPr lang="vi-VN"/>
                        <a:t>IIIb</a:t>
                      </a:r>
                      <a:endParaRPr lang="en-US"/>
                    </a:p>
                  </a:txBody>
                  <a:tcPr/>
                </a:tc>
                <a:tc>
                  <a:txBody>
                    <a:bodyPr/>
                    <a:lstStyle/>
                    <a:p>
                      <a:r>
                        <a:rPr lang="vi-VN"/>
                        <a:t>IV</a:t>
                      </a:r>
                      <a:endParaRPr lang="en-US"/>
                    </a:p>
                  </a:txBody>
                  <a:tcPr/>
                </a:tc>
                <a:tc>
                  <a:txBody>
                    <a:bodyPr/>
                    <a:lstStyle/>
                    <a:p>
                      <a:r>
                        <a:rPr lang="vi-VN"/>
                        <a:t>Chung</a:t>
                      </a:r>
                      <a:endParaRPr lang="en-US"/>
                    </a:p>
                  </a:txBody>
                  <a:tcPr/>
                </a:tc>
                <a:extLst>
                  <a:ext uri="{0D108BD9-81ED-4DB2-BD59-A6C34878D82A}">
                    <a16:rowId xmlns:a16="http://schemas.microsoft.com/office/drawing/2014/main" val="10000"/>
                  </a:ext>
                </a:extLst>
              </a:tr>
              <a:tr h="370840">
                <a:tc>
                  <a:txBody>
                    <a:bodyPr/>
                    <a:lstStyle/>
                    <a:p>
                      <a:r>
                        <a:rPr lang="vi-VN"/>
                        <a:t>Tỉ</a:t>
                      </a:r>
                      <a:r>
                        <a:rPr lang="vi-VN" baseline="0"/>
                        <a:t> lệ còn phẫu thuật triệt căn</a:t>
                      </a:r>
                      <a:endParaRPr lang="en-US"/>
                    </a:p>
                  </a:txBody>
                  <a:tcPr/>
                </a:tc>
                <a:tc>
                  <a:txBody>
                    <a:bodyPr/>
                    <a:lstStyle/>
                    <a:p>
                      <a:r>
                        <a:rPr lang="vi-VN"/>
                        <a:t>97,9%</a:t>
                      </a:r>
                      <a:endParaRPr lang="en-US"/>
                    </a:p>
                  </a:txBody>
                  <a:tcPr/>
                </a:tc>
                <a:tc>
                  <a:txBody>
                    <a:bodyPr/>
                    <a:lstStyle/>
                    <a:p>
                      <a:r>
                        <a:rPr lang="vi-VN"/>
                        <a:t>95%</a:t>
                      </a:r>
                      <a:endParaRPr lang="en-US"/>
                    </a:p>
                  </a:txBody>
                  <a:tcPr/>
                </a:tc>
                <a:tc>
                  <a:txBody>
                    <a:bodyPr/>
                    <a:lstStyle/>
                    <a:p>
                      <a:r>
                        <a:rPr lang="vi-VN"/>
                        <a:t>90,9%</a:t>
                      </a:r>
                      <a:endParaRPr lang="en-US"/>
                    </a:p>
                  </a:txBody>
                  <a:tcPr/>
                </a:tc>
                <a:tc>
                  <a:txBody>
                    <a:bodyPr/>
                    <a:lstStyle/>
                    <a:p>
                      <a:r>
                        <a:rPr lang="vi-VN"/>
                        <a:t>80,5%</a:t>
                      </a:r>
                      <a:endParaRPr lang="en-US"/>
                    </a:p>
                  </a:txBody>
                  <a:tcPr/>
                </a:tc>
                <a:tc>
                  <a:txBody>
                    <a:bodyPr/>
                    <a:lstStyle/>
                    <a:p>
                      <a:pPr algn="ctr"/>
                      <a:r>
                        <a:rPr lang="vi-VN"/>
                        <a:t>-</a:t>
                      </a:r>
                      <a:endParaRPr lang="en-US"/>
                    </a:p>
                  </a:txBody>
                  <a:tcPr/>
                </a:tc>
                <a:tc>
                  <a:txBody>
                    <a:bodyPr/>
                    <a:lstStyle/>
                    <a:p>
                      <a:r>
                        <a:rPr lang="vi-VN"/>
                        <a:t>79,9%</a:t>
                      </a:r>
                      <a:endParaRPr lang="en-US"/>
                    </a:p>
                  </a:txBody>
                  <a:tcPr/>
                </a:tc>
                <a:extLst>
                  <a:ext uri="{0D108BD9-81ED-4DB2-BD59-A6C34878D82A}">
                    <a16:rowId xmlns:a16="http://schemas.microsoft.com/office/drawing/2014/main" val="10001"/>
                  </a:ext>
                </a:extLst>
              </a:tr>
              <a:tr h="370840">
                <a:tc>
                  <a:txBody>
                    <a:bodyPr/>
                    <a:lstStyle/>
                    <a:p>
                      <a:r>
                        <a:rPr lang="vi-VN"/>
                        <a:t>Sống</a:t>
                      </a:r>
                      <a:r>
                        <a:rPr lang="vi-VN" baseline="0"/>
                        <a:t> còn</a:t>
                      </a:r>
                      <a:endParaRPr lang="en-US"/>
                    </a:p>
                  </a:txBody>
                  <a:tcPr/>
                </a:tc>
                <a:tc>
                  <a:txBody>
                    <a:bodyPr/>
                    <a:lstStyle/>
                    <a:p>
                      <a:r>
                        <a:rPr lang="vi-VN"/>
                        <a:t>90,6%</a:t>
                      </a:r>
                      <a:endParaRPr lang="en-US"/>
                    </a:p>
                  </a:txBody>
                  <a:tcPr/>
                </a:tc>
                <a:tc>
                  <a:txBody>
                    <a:bodyPr/>
                    <a:lstStyle/>
                    <a:p>
                      <a:r>
                        <a:rPr lang="vi-VN"/>
                        <a:t>83,1%</a:t>
                      </a:r>
                      <a:endParaRPr lang="en-US"/>
                    </a:p>
                  </a:txBody>
                  <a:tcPr/>
                </a:tc>
                <a:tc>
                  <a:txBody>
                    <a:bodyPr/>
                    <a:lstStyle/>
                    <a:p>
                      <a:r>
                        <a:rPr lang="vi-VN"/>
                        <a:t>73%</a:t>
                      </a:r>
                      <a:endParaRPr lang="en-US"/>
                    </a:p>
                  </a:txBody>
                  <a:tcPr/>
                </a:tc>
                <a:tc>
                  <a:txBody>
                    <a:bodyPr/>
                    <a:lstStyle/>
                    <a:p>
                      <a:r>
                        <a:rPr lang="vi-VN"/>
                        <a:t>53,5%</a:t>
                      </a:r>
                      <a:endParaRPr lang="en-US"/>
                    </a:p>
                  </a:txBody>
                  <a:tcPr/>
                </a:tc>
                <a:tc>
                  <a:txBody>
                    <a:bodyPr/>
                    <a:lstStyle/>
                    <a:p>
                      <a:r>
                        <a:rPr lang="vi-VN"/>
                        <a:t>14,8%</a:t>
                      </a:r>
                      <a:endParaRPr lang="en-US"/>
                    </a:p>
                  </a:txBody>
                  <a:tcPr/>
                </a:tc>
                <a:tc>
                  <a:txBody>
                    <a:bodyPr/>
                    <a:lstStyle/>
                    <a:p>
                      <a:r>
                        <a:rPr lang="vi-VN"/>
                        <a:t>71,3%</a:t>
                      </a:r>
                      <a:endParaRPr lang="en-US"/>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740687" y="4839542"/>
            <a:ext cx="9895267" cy="646331"/>
          </a:xfrm>
          <a:prstGeom prst="rect">
            <a:avLst/>
          </a:prstGeom>
        </p:spPr>
        <p:txBody>
          <a:bodyPr wrap="square">
            <a:spAutoFit/>
          </a:bodyPr>
          <a:lstStyle/>
          <a:p>
            <a:r>
              <a:rPr lang="en-US"/>
              <a:t>Hashiguchi, Y., et al., Japanese Society for Cancer of the Colon and Rectum (JSCCR) guidelines 2019 for the treatment of colorectal cancer. International Journal of Clinical Oncology, 2020. 25(1): p. 1-42.</a:t>
            </a:r>
          </a:p>
        </p:txBody>
      </p:sp>
    </p:spTree>
    <p:extLst>
      <p:ext uri="{BB962C8B-B14F-4D97-AF65-F5344CB8AC3E}">
        <p14:creationId xmlns:p14="http://schemas.microsoft.com/office/powerpoint/2010/main" val="3354992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9274"/>
          <a:stretch/>
        </p:blipFill>
        <p:spPr>
          <a:xfrm>
            <a:off x="0" y="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latin typeface="Arial" panose="020B0604020202020204" pitchFamily="34" charset="0"/>
                <a:cs typeface="Arial" panose="020B0604020202020204" pitchFamily="34" charset="0"/>
              </a:rPr>
              <a:t>TẦM SOÁT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294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483" y="4799613"/>
            <a:ext cx="7647592" cy="1465973"/>
          </a:xfrm>
        </p:spPr>
        <p:txBody>
          <a:bodyPr anchor="t">
            <a:normAutofit/>
          </a:bodyPr>
          <a:lstStyle/>
          <a:p>
            <a:r>
              <a:rPr lang="vi-VN" sz="4000" b="1"/>
              <a:t>Các phương tiện tầm soát</a:t>
            </a:r>
            <a:endParaRPr lang="en-US" sz="4000" b="1"/>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11858"/>
          <a:stretch/>
        </p:blipFill>
        <p:spPr>
          <a:xfrm>
            <a:off x="20" y="432"/>
            <a:ext cx="12191980" cy="4244759"/>
          </a:xfrm>
          <a:prstGeom prst="rect">
            <a:avLst/>
          </a:prstGeom>
        </p:spPr>
      </p:pic>
      <p:sp>
        <p:nvSpPr>
          <p:cNvPr id="8" name="Content Placeholder 7">
            <a:extLst>
              <a:ext uri="{FF2B5EF4-FFF2-40B4-BE49-F238E27FC236}">
                <a16:creationId xmlns:a16="http://schemas.microsoft.com/office/drawing/2014/main" id="{385428D2-B1ED-3D5C-2771-C768CCD81B8E}"/>
              </a:ext>
            </a:extLst>
          </p:cNvPr>
          <p:cNvSpPr>
            <a:spLocks noGrp="1"/>
          </p:cNvSpPr>
          <p:nvPr>
            <p:ph idx="1"/>
          </p:nvPr>
        </p:nvSpPr>
        <p:spPr>
          <a:xfrm>
            <a:off x="6096000" y="4583953"/>
            <a:ext cx="5638800" cy="1465973"/>
          </a:xfrm>
        </p:spPr>
        <p:txBody>
          <a:bodyPr>
            <a:normAutofit/>
          </a:bodyPr>
          <a:lstStyle/>
          <a:p>
            <a:endParaRPr lang="en-US" sz="2000"/>
          </a:p>
        </p:txBody>
      </p:sp>
      <p:sp>
        <p:nvSpPr>
          <p:cNvPr id="13" name="Rectangle 12">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304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b="1">
                <a:solidFill>
                  <a:srgbClr val="FFFFFF"/>
                </a:solidFill>
              </a:rPr>
              <a:t>Các phương tiện tầm soát</a:t>
            </a:r>
            <a:endParaRPr lang="en-US" sz="4000" b="1">
              <a:solidFill>
                <a:srgbClr val="FFFFFF"/>
              </a:solidFill>
            </a:endParaRPr>
          </a:p>
        </p:txBody>
      </p:sp>
      <p:sp>
        <p:nvSpPr>
          <p:cNvPr id="3" name="Content Placeholder 2"/>
          <p:cNvSpPr>
            <a:spLocks noGrp="1"/>
          </p:cNvSpPr>
          <p:nvPr>
            <p:ph idx="1"/>
          </p:nvPr>
        </p:nvSpPr>
        <p:spPr>
          <a:xfrm>
            <a:off x="838199" y="1622745"/>
            <a:ext cx="9724031" cy="3683358"/>
          </a:xfrm>
        </p:spPr>
        <p:txBody>
          <a:bodyPr anchor="ctr">
            <a:normAutofit/>
          </a:bodyPr>
          <a:lstStyle/>
          <a:p>
            <a:pPr marL="0" indent="0">
              <a:buNone/>
            </a:pPr>
            <a:r>
              <a:rPr lang="vi-VN" sz="2000" b="1">
                <a:latin typeface="Arial"/>
                <a:cs typeface="Arial"/>
              </a:rPr>
              <a:t>TÌM MÁU ẨN TRONG PHÂN</a:t>
            </a:r>
            <a:endParaRPr lang="en-US" sz="2000" b="1">
              <a:latin typeface="Arial"/>
              <a:cs typeface="Arial"/>
            </a:endParaRPr>
          </a:p>
          <a:p>
            <a:pPr marL="0" indent="0">
              <a:buNone/>
            </a:pPr>
            <a:endParaRPr lang="vi-VN" sz="2000" b="1"/>
          </a:p>
          <a:p>
            <a:r>
              <a:rPr lang="vi-VN" sz="2000" b="1">
                <a:latin typeface="Arial"/>
                <a:cs typeface="Arial"/>
              </a:rPr>
              <a:t>Là xét nghiệm không xâm lấn.</a:t>
            </a:r>
          </a:p>
          <a:p>
            <a:r>
              <a:rPr lang="vi-VN" sz="2000">
                <a:latin typeface="Arial"/>
                <a:cs typeface="Arial"/>
              </a:rPr>
              <a:t>Dễ cho dương tính giả và âm tính giả. Nếu xét nghiệm dương tính cần chỉ định nội soi đại trực tràng.</a:t>
            </a:r>
          </a:p>
          <a:p>
            <a:r>
              <a:rPr lang="vi-VN" sz="2000">
                <a:latin typeface="Arial"/>
                <a:cs typeface="Arial"/>
              </a:rPr>
              <a:t>Phương pháp mới sử dụng</a:t>
            </a:r>
            <a:r>
              <a:rPr lang="vi-VN" sz="2000" b="1">
                <a:latin typeface="Arial"/>
                <a:cs typeface="Arial"/>
              </a:rPr>
              <a:t> kháng thể đơn dòng nhận diện </a:t>
            </a:r>
            <a:r>
              <a:rPr lang="vi-VN" sz="2000" b="1" err="1">
                <a:latin typeface="Arial"/>
                <a:cs typeface="Arial"/>
              </a:rPr>
              <a:t>hemoglobin</a:t>
            </a:r>
            <a:r>
              <a:rPr lang="vi-VN" sz="2000" b="1">
                <a:latin typeface="Arial"/>
                <a:cs typeface="Arial"/>
              </a:rPr>
              <a:t> t</a:t>
            </a:r>
            <a:r>
              <a:rPr lang="vi-VN" sz="2000">
                <a:latin typeface="Arial"/>
                <a:cs typeface="Arial"/>
              </a:rPr>
              <a:t>rong phân. Xét nghiệm có</a:t>
            </a:r>
            <a:r>
              <a:rPr lang="vi-VN" sz="2000" b="1">
                <a:latin typeface="Arial"/>
                <a:cs typeface="Arial"/>
              </a:rPr>
              <a:t> độ chính xác cao hơn FOBT truyền thống</a:t>
            </a:r>
            <a:r>
              <a:rPr lang="vi-VN" sz="2000">
                <a:latin typeface="Arial"/>
                <a:cs typeface="Arial"/>
              </a:rPr>
              <a:t> và có thể thay thế trong tầm soát ung thư đại-trực tràng.</a:t>
            </a:r>
            <a:endParaRPr lang="en-US" sz="2000">
              <a:latin typeface="Arial"/>
              <a:cs typeface="Arial"/>
            </a:endParaRPr>
          </a:p>
        </p:txBody>
      </p:sp>
    </p:spTree>
    <p:extLst>
      <p:ext uri="{BB962C8B-B14F-4D97-AF65-F5344CB8AC3E}">
        <p14:creationId xmlns:p14="http://schemas.microsoft.com/office/powerpoint/2010/main" val="2005224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b="1">
                <a:solidFill>
                  <a:srgbClr val="FFFFFF"/>
                </a:solidFill>
              </a:rPr>
              <a:t>Các phương tiện tầm soát</a:t>
            </a:r>
            <a:endParaRPr lang="en-US" sz="4000" b="1">
              <a:solidFill>
                <a:srgbClr val="FFFFFF"/>
              </a:solidFill>
            </a:endParaRPr>
          </a:p>
        </p:txBody>
      </p:sp>
      <p:sp>
        <p:nvSpPr>
          <p:cNvPr id="3" name="Content Placeholder 2"/>
          <p:cNvSpPr>
            <a:spLocks noGrp="1"/>
          </p:cNvSpPr>
          <p:nvPr>
            <p:ph idx="1"/>
          </p:nvPr>
        </p:nvSpPr>
        <p:spPr>
          <a:xfrm>
            <a:off x="1034142" y="1773911"/>
            <a:ext cx="9724031" cy="3683358"/>
          </a:xfrm>
        </p:spPr>
        <p:txBody>
          <a:bodyPr anchor="ctr">
            <a:normAutofit/>
          </a:bodyPr>
          <a:lstStyle/>
          <a:p>
            <a:pPr marL="0" indent="0">
              <a:buNone/>
            </a:pPr>
            <a:r>
              <a:rPr lang="vi-VN" sz="2000" b="1">
                <a:latin typeface="Arial"/>
                <a:cs typeface="Arial"/>
              </a:rPr>
              <a:t>DNA TRONG PHÂN (SDNA)</a:t>
            </a:r>
            <a:endParaRPr lang="en-US" sz="2000" b="1">
              <a:latin typeface="Arial"/>
              <a:cs typeface="Arial"/>
            </a:endParaRPr>
          </a:p>
          <a:p>
            <a:pPr marL="0" indent="0">
              <a:buNone/>
            </a:pPr>
            <a:endParaRPr lang="vi-VN" sz="2000" b="1"/>
          </a:p>
          <a:p>
            <a:pPr>
              <a:spcBef>
                <a:spcPts val="0"/>
              </a:spcBef>
              <a:buSzPts val="2400"/>
            </a:pPr>
            <a:r>
              <a:rPr lang="vi-VN" sz="2000">
                <a:latin typeface="Arial"/>
                <a:cs typeface="Arial"/>
              </a:rPr>
              <a:t>Sử dụng kĩ thuật PCR để truy</a:t>
            </a:r>
            <a:r>
              <a:rPr lang="vi-VN" sz="2000" b="1">
                <a:latin typeface="Arial"/>
                <a:cs typeface="Arial"/>
              </a:rPr>
              <a:t> tìm các thay đổi về </a:t>
            </a:r>
            <a:r>
              <a:rPr lang="vi-VN" sz="2000" b="1" err="1">
                <a:latin typeface="Arial"/>
                <a:cs typeface="Arial"/>
              </a:rPr>
              <a:t>gen</a:t>
            </a:r>
            <a:r>
              <a:rPr lang="vi-VN" sz="2000" b="1">
                <a:latin typeface="Arial"/>
                <a:cs typeface="Arial"/>
              </a:rPr>
              <a:t> có thể đưa đến ung thư của các tế bào niêm mạc bị bong tróc trong mẫu phân.</a:t>
            </a:r>
          </a:p>
          <a:p>
            <a:pPr>
              <a:spcBef>
                <a:spcPts val="480"/>
              </a:spcBef>
              <a:buSzPts val="2400"/>
            </a:pPr>
            <a:r>
              <a:rPr lang="vi-VN" sz="2000">
                <a:latin typeface="Arial"/>
                <a:cs typeface="Arial"/>
              </a:rPr>
              <a:t>Xét nghiệm có độ nhạy cao tuy nhiên </a:t>
            </a:r>
            <a:r>
              <a:rPr lang="vi-VN" sz="2000" b="1">
                <a:latin typeface="Arial"/>
                <a:cs typeface="Arial"/>
              </a:rPr>
              <a:t>giá thành cao.</a:t>
            </a:r>
          </a:p>
          <a:p>
            <a:endParaRPr lang="en-US" sz="2000"/>
          </a:p>
        </p:txBody>
      </p:sp>
    </p:spTree>
    <p:extLst>
      <p:ext uri="{BB962C8B-B14F-4D97-AF65-F5344CB8AC3E}">
        <p14:creationId xmlns:p14="http://schemas.microsoft.com/office/powerpoint/2010/main" val="26582150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b="1">
                <a:solidFill>
                  <a:srgbClr val="FFFFFF"/>
                </a:solidFill>
              </a:rPr>
              <a:t>Các phương tiện tầm soát</a:t>
            </a:r>
            <a:endParaRPr lang="en-US" sz="4000" b="1">
              <a:solidFill>
                <a:srgbClr val="FFFFFF"/>
              </a:solidFill>
            </a:endParaRPr>
          </a:p>
        </p:txBody>
      </p:sp>
      <p:sp>
        <p:nvSpPr>
          <p:cNvPr id="3" name="Content Placeholder 2"/>
          <p:cNvSpPr>
            <a:spLocks noGrp="1"/>
          </p:cNvSpPr>
          <p:nvPr>
            <p:ph idx="1"/>
          </p:nvPr>
        </p:nvSpPr>
        <p:spPr>
          <a:xfrm>
            <a:off x="459350" y="1763181"/>
            <a:ext cx="5802087" cy="3683358"/>
          </a:xfrm>
        </p:spPr>
        <p:txBody>
          <a:bodyPr anchor="ctr">
            <a:normAutofit/>
          </a:bodyPr>
          <a:lstStyle/>
          <a:p>
            <a:pPr marL="0" indent="0">
              <a:buNone/>
            </a:pPr>
            <a:r>
              <a:rPr lang="vi-VN" sz="2000" b="1">
                <a:latin typeface="Arial"/>
                <a:cs typeface="Arial"/>
              </a:rPr>
              <a:t>SOI ĐẠI TRỰC TRÀNG BẰNG ỐNG CỨNG</a:t>
            </a:r>
            <a:endParaRPr lang="en-US" sz="2000" b="1">
              <a:latin typeface="Arial"/>
              <a:cs typeface="Arial"/>
            </a:endParaRPr>
          </a:p>
          <a:p>
            <a:pPr marL="0" indent="0">
              <a:buNone/>
            </a:pPr>
            <a:endParaRPr lang="vi-VN" sz="2000" b="1"/>
          </a:p>
          <a:p>
            <a:pPr>
              <a:spcBef>
                <a:spcPts val="0"/>
              </a:spcBef>
              <a:buSzPts val="2400"/>
            </a:pPr>
            <a:r>
              <a:rPr lang="vi-VN" sz="2000">
                <a:latin typeface="Arial"/>
                <a:cs typeface="Arial"/>
              </a:rPr>
              <a:t>Phương tiện quan sát trực tiếp lòng t</a:t>
            </a:r>
            <a:r>
              <a:rPr lang="vi-VN" sz="2000" b="1">
                <a:latin typeface="Arial"/>
                <a:cs typeface="Arial"/>
              </a:rPr>
              <a:t>rực tràng và đại tràng chậu hông. </a:t>
            </a:r>
          </a:p>
          <a:p>
            <a:pPr>
              <a:spcBef>
                <a:spcPts val="480"/>
              </a:spcBef>
              <a:buSzPts val="2400"/>
            </a:pPr>
            <a:r>
              <a:rPr lang="vi-VN" sz="2000">
                <a:latin typeface="Arial"/>
                <a:cs typeface="Arial"/>
              </a:rPr>
              <a:t>Ưu điểm là </a:t>
            </a:r>
            <a:r>
              <a:rPr lang="vi-VN" sz="2000" b="1">
                <a:latin typeface="Arial"/>
                <a:cs typeface="Arial"/>
              </a:rPr>
              <a:t>chuẩn bị đơn giản</a:t>
            </a:r>
            <a:r>
              <a:rPr lang="vi-VN" sz="2000">
                <a:latin typeface="Arial"/>
                <a:cs typeface="Arial"/>
              </a:rPr>
              <a:t>, không cần tiền mê, có thể</a:t>
            </a:r>
            <a:r>
              <a:rPr lang="vi-VN" sz="2000" b="1">
                <a:latin typeface="Arial"/>
                <a:cs typeface="Arial"/>
              </a:rPr>
              <a:t> sinh thiết </a:t>
            </a:r>
            <a:r>
              <a:rPr lang="vi-VN" sz="2000">
                <a:latin typeface="Arial"/>
                <a:cs typeface="Arial"/>
              </a:rPr>
              <a:t>được thương tổn, đồng thời chẩn đoán được các </a:t>
            </a:r>
            <a:r>
              <a:rPr lang="vi-VN" sz="2000" b="1">
                <a:latin typeface="Arial"/>
                <a:cs typeface="Arial"/>
              </a:rPr>
              <a:t>bệnh lí khác</a:t>
            </a:r>
            <a:r>
              <a:rPr lang="vi-VN" sz="2000">
                <a:latin typeface="Arial"/>
                <a:cs typeface="Arial"/>
              </a:rPr>
              <a:t> như </a:t>
            </a:r>
            <a:r>
              <a:rPr lang="vi-VN" sz="2000" err="1">
                <a:latin typeface="Arial"/>
                <a:cs typeface="Arial"/>
              </a:rPr>
              <a:t>polyp</a:t>
            </a:r>
            <a:r>
              <a:rPr lang="vi-VN" sz="2000">
                <a:latin typeface="Arial"/>
                <a:cs typeface="Arial"/>
              </a:rPr>
              <a:t>, viêm loét.</a:t>
            </a:r>
          </a:p>
          <a:p>
            <a:endParaRPr lang="en-US" sz="2000"/>
          </a:p>
        </p:txBody>
      </p:sp>
      <p:pic>
        <p:nvPicPr>
          <p:cNvPr id="5" name="Picture 4">
            <a:extLst>
              <a:ext uri="{FF2B5EF4-FFF2-40B4-BE49-F238E27FC236}">
                <a16:creationId xmlns:a16="http://schemas.microsoft.com/office/drawing/2014/main" id="{1BACED94-C4B8-CA83-00A6-AA829F7C4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825" y="1891970"/>
            <a:ext cx="5402688" cy="3425781"/>
          </a:xfrm>
          <a:prstGeom prst="rect">
            <a:avLst/>
          </a:prstGeom>
        </p:spPr>
      </p:pic>
    </p:spTree>
    <p:extLst>
      <p:ext uri="{BB962C8B-B14F-4D97-AF65-F5344CB8AC3E}">
        <p14:creationId xmlns:p14="http://schemas.microsoft.com/office/powerpoint/2010/main" val="2642187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b="1">
                <a:solidFill>
                  <a:srgbClr val="FFFFFF"/>
                </a:solidFill>
              </a:rPr>
              <a:t>Các phương tiện tầm soát</a:t>
            </a:r>
            <a:endParaRPr lang="en-US" sz="4000" b="1">
              <a:solidFill>
                <a:srgbClr val="FFFFFF"/>
              </a:solidFill>
            </a:endParaRPr>
          </a:p>
        </p:txBody>
      </p:sp>
      <p:sp>
        <p:nvSpPr>
          <p:cNvPr id="3" name="Content Placeholder 2"/>
          <p:cNvSpPr>
            <a:spLocks noGrp="1"/>
          </p:cNvSpPr>
          <p:nvPr>
            <p:ph idx="1"/>
          </p:nvPr>
        </p:nvSpPr>
        <p:spPr>
          <a:xfrm>
            <a:off x="1077685" y="2266279"/>
            <a:ext cx="9724031" cy="3683358"/>
          </a:xfrm>
        </p:spPr>
        <p:txBody>
          <a:bodyPr anchor="ctr">
            <a:normAutofit/>
          </a:bodyPr>
          <a:lstStyle/>
          <a:p>
            <a:pPr marL="0" indent="0">
              <a:buNone/>
            </a:pPr>
            <a:r>
              <a:rPr lang="vi-VN" sz="2000" b="1">
                <a:latin typeface="Arial"/>
                <a:cs typeface="Arial"/>
              </a:rPr>
              <a:t>CHỤP ĐẠI TRÀNG ĐỐI QUANG KÉP (DCBE)</a:t>
            </a:r>
            <a:endParaRPr lang="en-US" sz="2000" b="1">
              <a:latin typeface="Arial"/>
              <a:cs typeface="Arial"/>
            </a:endParaRPr>
          </a:p>
          <a:p>
            <a:pPr marL="0" indent="0">
              <a:buNone/>
            </a:pPr>
            <a:endParaRPr lang="vi-VN" sz="2000" b="1"/>
          </a:p>
          <a:p>
            <a:r>
              <a:rPr lang="vi-VN" sz="2000">
                <a:latin typeface="Arial"/>
                <a:cs typeface="Arial"/>
              </a:rPr>
              <a:t>Trước đây thường được sử dụng để chẩn đoán bệnh lí tân sinh ở đại tràng. </a:t>
            </a:r>
          </a:p>
          <a:p>
            <a:r>
              <a:rPr lang="vi-VN" sz="2000" b="1">
                <a:latin typeface="Arial"/>
                <a:cs typeface="Arial"/>
              </a:rPr>
              <a:t>Hiện nay ít được sử dụng </a:t>
            </a:r>
            <a:r>
              <a:rPr lang="vi-VN" sz="2000">
                <a:latin typeface="Arial"/>
                <a:cs typeface="Arial"/>
              </a:rPr>
              <a:t>(thậm chí không được khuyến cáo) trong tầm soát ung thư đại trực tràng do kĩ thuật phức tạp đòi hỏi kĩ thuật viên kinh nghiêm, bệnh nhân phải hợp tác giữ thuốc trong lòng đại tràng, các tai biến liên quan thuốc cản quang…</a:t>
            </a:r>
          </a:p>
          <a:p>
            <a:endParaRPr lang="en-US" sz="2000"/>
          </a:p>
        </p:txBody>
      </p:sp>
    </p:spTree>
    <p:extLst>
      <p:ext uri="{BB962C8B-B14F-4D97-AF65-F5344CB8AC3E}">
        <p14:creationId xmlns:p14="http://schemas.microsoft.com/office/powerpoint/2010/main" val="1460242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b="1">
                <a:solidFill>
                  <a:srgbClr val="FFFFFF"/>
                </a:solidFill>
              </a:rPr>
              <a:t>Các phương tiện tầm soát</a:t>
            </a:r>
            <a:endParaRPr lang="en-US" sz="4000" b="1">
              <a:solidFill>
                <a:srgbClr val="FFFFFF"/>
              </a:solidFill>
            </a:endParaRPr>
          </a:p>
        </p:txBody>
      </p:sp>
      <p:sp>
        <p:nvSpPr>
          <p:cNvPr id="3" name="Content Placeholder 2"/>
          <p:cNvSpPr>
            <a:spLocks noGrp="1"/>
          </p:cNvSpPr>
          <p:nvPr>
            <p:ph idx="1"/>
          </p:nvPr>
        </p:nvSpPr>
        <p:spPr>
          <a:xfrm>
            <a:off x="1371599" y="2318197"/>
            <a:ext cx="9724031" cy="3683358"/>
          </a:xfrm>
        </p:spPr>
        <p:txBody>
          <a:bodyPr anchor="ctr">
            <a:normAutofit/>
          </a:bodyPr>
          <a:lstStyle/>
          <a:p>
            <a:pPr marL="0" indent="0">
              <a:buNone/>
            </a:pPr>
            <a:r>
              <a:rPr lang="vi-VN" sz="2000" b="1">
                <a:latin typeface="Arial"/>
                <a:cs typeface="Arial"/>
              </a:rPr>
              <a:t>NỘI SOI TOÀN BỘ ĐẠI TRÀNG BẰNG ỐNG SOI MỀM</a:t>
            </a:r>
            <a:endParaRPr lang="en-US" sz="2000" b="1">
              <a:latin typeface="Arial"/>
              <a:cs typeface="Arial"/>
            </a:endParaRPr>
          </a:p>
          <a:p>
            <a:pPr marL="0" indent="0">
              <a:buNone/>
            </a:pPr>
            <a:endParaRPr lang="vi-VN" sz="2000" b="1">
              <a:latin typeface="Arial"/>
              <a:cs typeface="Arial"/>
            </a:endParaRPr>
          </a:p>
          <a:p>
            <a:pPr>
              <a:spcBef>
                <a:spcPts val="0"/>
              </a:spcBef>
              <a:buSzPts val="2400"/>
            </a:pPr>
            <a:r>
              <a:rPr lang="vi-VN" sz="2000" b="1">
                <a:latin typeface="Arial"/>
                <a:cs typeface="Arial"/>
              </a:rPr>
              <a:t>Phương tiên chẩn đoán trực tiếp tốt nhất các thương tổn của đại trực tràng. </a:t>
            </a:r>
          </a:p>
          <a:p>
            <a:pPr>
              <a:spcBef>
                <a:spcPts val="480"/>
              </a:spcBef>
              <a:buSzPts val="2400"/>
            </a:pPr>
            <a:r>
              <a:rPr lang="vi-VN" sz="2000">
                <a:latin typeface="Arial"/>
                <a:cs typeface="Arial"/>
              </a:rPr>
              <a:t>Ưu điểm là có thể quan sát được các u tân sinh nhỏ vài </a:t>
            </a:r>
            <a:r>
              <a:rPr lang="vi-VN" sz="2000" err="1">
                <a:latin typeface="Arial"/>
                <a:cs typeface="Arial"/>
              </a:rPr>
              <a:t>milimet</a:t>
            </a:r>
            <a:r>
              <a:rPr lang="vi-VN" sz="2000">
                <a:latin typeface="Arial"/>
                <a:cs typeface="Arial"/>
              </a:rPr>
              <a:t> mà hầu hết các phương tiện khác bỏ sót, kết hợp sinh thiết hoặc làm thủ thuật (cắt </a:t>
            </a:r>
            <a:r>
              <a:rPr lang="vi-VN" sz="2000" err="1">
                <a:latin typeface="Arial"/>
                <a:cs typeface="Arial"/>
              </a:rPr>
              <a:t>polyp</a:t>
            </a:r>
            <a:r>
              <a:rPr lang="vi-VN" sz="2000">
                <a:latin typeface="Arial"/>
                <a:cs typeface="Arial"/>
              </a:rPr>
              <a:t>, ESD, EMR). </a:t>
            </a:r>
          </a:p>
          <a:p>
            <a:pPr>
              <a:spcBef>
                <a:spcPts val="480"/>
              </a:spcBef>
              <a:buSzPts val="2400"/>
            </a:pPr>
            <a:r>
              <a:rPr lang="vi-VN" sz="2000">
                <a:latin typeface="Arial"/>
                <a:cs typeface="Arial"/>
              </a:rPr>
              <a:t>Cần phải chuẩn bị ruột để trường quan sát tốt hơn, một số trường hợp cần tiền mê</a:t>
            </a:r>
            <a:r>
              <a:rPr lang="vi-VN" sz="2000" b="1">
                <a:latin typeface="Arial"/>
                <a:cs typeface="Arial"/>
              </a:rPr>
              <a:t> -&gt; chỉ thực hiện trên đối tượng nguy cơ cao.</a:t>
            </a:r>
          </a:p>
          <a:p>
            <a:endParaRPr lang="en-US" sz="2000"/>
          </a:p>
        </p:txBody>
      </p:sp>
    </p:spTree>
    <p:extLst>
      <p:ext uri="{BB962C8B-B14F-4D97-AF65-F5344CB8AC3E}">
        <p14:creationId xmlns:p14="http://schemas.microsoft.com/office/powerpoint/2010/main" val="1266453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128FFDA-A054-9062-9A2C-4ED82EEABAC1}"/>
              </a:ext>
            </a:extLst>
          </p:cNvPr>
          <p:cNvSpPr>
            <a:spLocks noGrp="1"/>
          </p:cNvSpPr>
          <p:nvPr>
            <p:ph type="title"/>
          </p:nvPr>
        </p:nvSpPr>
        <p:spPr>
          <a:xfrm>
            <a:off x="1371599" y="294538"/>
            <a:ext cx="9895951" cy="1033669"/>
          </a:xfrm>
        </p:spPr>
        <p:txBody>
          <a:bodyPr>
            <a:normAutofit/>
          </a:bodyPr>
          <a:lstStyle/>
          <a:p>
            <a:r>
              <a:rPr lang="vi-VN" sz="4000">
                <a:solidFill>
                  <a:srgbClr val="FFFFFF"/>
                </a:solidFill>
              </a:rPr>
              <a:t>GIẢI PHẪU: MẠC TREO TRỰC TRÀNG</a:t>
            </a:r>
          </a:p>
        </p:txBody>
      </p:sp>
      <p:sp>
        <p:nvSpPr>
          <p:cNvPr id="3" name="Chỗ dành sẵn cho Nội dung 2">
            <a:extLst>
              <a:ext uri="{FF2B5EF4-FFF2-40B4-BE49-F238E27FC236}">
                <a16:creationId xmlns:a16="http://schemas.microsoft.com/office/drawing/2014/main" id="{9E5DEA93-B2CA-0118-81D8-D2EB4AE46B24}"/>
              </a:ext>
            </a:extLst>
          </p:cNvPr>
          <p:cNvSpPr>
            <a:spLocks noGrp="1"/>
          </p:cNvSpPr>
          <p:nvPr>
            <p:ph idx="1"/>
          </p:nvPr>
        </p:nvSpPr>
        <p:spPr>
          <a:xfrm>
            <a:off x="691662" y="1885279"/>
            <a:ext cx="5064369" cy="4109585"/>
          </a:xfrm>
        </p:spPr>
        <p:txBody>
          <a:bodyPr anchor="ctr">
            <a:normAutofit/>
          </a:bodyPr>
          <a:lstStyle/>
          <a:p>
            <a:r>
              <a:rPr lang="vi-VN" sz="2000"/>
              <a:t>Mạc treo trực tràng là phần tiếp theo của mạc treo đại tràng chậu hông, bao gồm lớp mô mỡ bao quanh trực tràng (ĐM, TM trực tràng trên giữa, bạch huyết, thần kinh), được mạc riêng trực tràng bao quanh</a:t>
            </a:r>
            <a:r>
              <a:rPr lang="en-US" sz="2000"/>
              <a:t>.</a:t>
            </a:r>
            <a:endParaRPr lang="vi-VN" sz="2000"/>
          </a:p>
          <a:p>
            <a:r>
              <a:rPr lang="vi-VN" sz="2000"/>
              <a:t>Việc lấy được trực tràng cùng với mạc treo trực tràng có vỏ bọc còn nguyên vẹn là một yêu cầu có tính bắt buộc của kĩ thuật TME</a:t>
            </a:r>
            <a:r>
              <a:rPr lang="en-US" sz="2000"/>
              <a:t>.</a:t>
            </a:r>
            <a:endParaRPr lang="vi-VN" sz="2000"/>
          </a:p>
        </p:txBody>
      </p:sp>
      <p:pic>
        <p:nvPicPr>
          <p:cNvPr id="5" name="Hình ảnh 4">
            <a:extLst>
              <a:ext uri="{FF2B5EF4-FFF2-40B4-BE49-F238E27FC236}">
                <a16:creationId xmlns:a16="http://schemas.microsoft.com/office/drawing/2014/main" id="{59BC6DA7-FF4F-C3E6-B2AC-AA6C075F9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669" y="2098270"/>
            <a:ext cx="6019331" cy="4184441"/>
          </a:xfrm>
          <a:prstGeom prst="rect">
            <a:avLst/>
          </a:prstGeom>
          <a:effectLst/>
        </p:spPr>
      </p:pic>
    </p:spTree>
    <p:extLst>
      <p:ext uri="{BB962C8B-B14F-4D97-AF65-F5344CB8AC3E}">
        <p14:creationId xmlns:p14="http://schemas.microsoft.com/office/powerpoint/2010/main" val="4131188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43193" y="489507"/>
            <a:ext cx="3091607" cy="1655483"/>
          </a:xfrm>
        </p:spPr>
        <p:txBody>
          <a:bodyPr anchor="b">
            <a:normAutofit/>
          </a:bodyPr>
          <a:lstStyle/>
          <a:p>
            <a:r>
              <a:rPr lang="vi-VN" sz="4000" b="1"/>
              <a:t>Các phương tiện tầm soát</a:t>
            </a:r>
            <a:endParaRPr lang="en-US" sz="4000" b="1"/>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548" r="15284" b="1"/>
          <a:stretch/>
        </p:blipFill>
        <p:spPr>
          <a:xfrm>
            <a:off x="20" y="431"/>
            <a:ext cx="8115280" cy="6408311"/>
          </a:xfrm>
          <a:prstGeom prst="rect">
            <a:avLst/>
          </a:prstGeom>
        </p:spPr>
      </p:pic>
      <p:sp>
        <p:nvSpPr>
          <p:cNvPr id="23" name="Content Placeholder 7">
            <a:extLst>
              <a:ext uri="{FF2B5EF4-FFF2-40B4-BE49-F238E27FC236}">
                <a16:creationId xmlns:a16="http://schemas.microsoft.com/office/drawing/2014/main" id="{B8C5863B-6512-E653-7960-F1011AC3249F}"/>
              </a:ext>
            </a:extLst>
          </p:cNvPr>
          <p:cNvSpPr>
            <a:spLocks noGrp="1"/>
          </p:cNvSpPr>
          <p:nvPr>
            <p:ph idx="1"/>
          </p:nvPr>
        </p:nvSpPr>
        <p:spPr>
          <a:xfrm>
            <a:off x="8643193" y="2418408"/>
            <a:ext cx="2942813" cy="3540265"/>
          </a:xfrm>
        </p:spPr>
        <p:txBody>
          <a:bodyPr>
            <a:normAutofit/>
          </a:bodyPr>
          <a:lstStyle/>
          <a:p>
            <a:endParaRPr lang="en-US" sz="2000"/>
          </a:p>
        </p:txBody>
      </p:sp>
      <p:sp>
        <p:nvSpPr>
          <p:cNvPr id="24"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8045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a:solidFill>
                  <a:srgbClr val="FFFFFF"/>
                </a:solidFill>
              </a:rPr>
              <a:t>Các phương tiện tầm soát</a:t>
            </a:r>
            <a:endParaRPr lang="en-US" sz="4000">
              <a:solidFill>
                <a:srgbClr val="FFFFFF"/>
              </a:solidFill>
            </a:endParaRPr>
          </a:p>
        </p:txBody>
      </p:sp>
      <p:sp>
        <p:nvSpPr>
          <p:cNvPr id="3" name="Content Placeholder 2"/>
          <p:cNvSpPr>
            <a:spLocks noGrp="1"/>
          </p:cNvSpPr>
          <p:nvPr>
            <p:ph idx="1"/>
          </p:nvPr>
        </p:nvSpPr>
        <p:spPr>
          <a:xfrm>
            <a:off x="1371599" y="2318197"/>
            <a:ext cx="9724031" cy="3683358"/>
          </a:xfrm>
        </p:spPr>
        <p:txBody>
          <a:bodyPr anchor="ctr">
            <a:normAutofit/>
          </a:bodyPr>
          <a:lstStyle/>
          <a:p>
            <a:pPr marL="0" indent="0">
              <a:buNone/>
            </a:pPr>
            <a:r>
              <a:rPr lang="vi-VN" sz="2000" b="1">
                <a:latin typeface="Arial"/>
                <a:cs typeface="Arial"/>
              </a:rPr>
              <a:t>CHỤP CLVT ĐẠI TRÀNG CÓ NỘI SOI ẢO</a:t>
            </a:r>
            <a:endParaRPr lang="en-US" sz="2000" b="1">
              <a:latin typeface="Arial"/>
              <a:cs typeface="Arial"/>
            </a:endParaRPr>
          </a:p>
          <a:p>
            <a:pPr marL="0" indent="0">
              <a:buNone/>
            </a:pPr>
            <a:endParaRPr lang="vi-VN" sz="2000" b="1"/>
          </a:p>
          <a:p>
            <a:r>
              <a:rPr lang="vi-VN" sz="2000">
                <a:latin typeface="Arial"/>
                <a:cs typeface="Arial"/>
              </a:rPr>
              <a:t>Sử dụng máy</a:t>
            </a:r>
            <a:r>
              <a:rPr lang="vi-VN" sz="2000" b="1">
                <a:latin typeface="Arial"/>
                <a:cs typeface="Arial"/>
              </a:rPr>
              <a:t> CT đa lớp cắt</a:t>
            </a:r>
            <a:r>
              <a:rPr lang="vi-VN" sz="2000">
                <a:latin typeface="Arial"/>
                <a:cs typeface="Arial"/>
              </a:rPr>
              <a:t> (li giải cao) để chụp, sau đó </a:t>
            </a:r>
            <a:r>
              <a:rPr lang="vi-VN" sz="2000" b="1">
                <a:latin typeface="Arial"/>
                <a:cs typeface="Arial"/>
              </a:rPr>
              <a:t>tái tạo 3 chiều hình ảnh đại tràng. </a:t>
            </a:r>
          </a:p>
          <a:p>
            <a:r>
              <a:rPr lang="vi-VN" sz="2000">
                <a:latin typeface="Arial"/>
                <a:cs typeface="Arial"/>
              </a:rPr>
              <a:t>Kĩ thuật không xâm lấn, lại khảo sát được toàn bộ đại tràng nên cũng thường được chỉ định. </a:t>
            </a:r>
          </a:p>
          <a:p>
            <a:r>
              <a:rPr lang="vi-VN" sz="2000">
                <a:latin typeface="Arial"/>
                <a:cs typeface="Arial"/>
              </a:rPr>
              <a:t>Hình ảnh tái tạo nên vẫn cho âm tính giả (bỏ sót thương tổn nhỏ) và dương tính giả.</a:t>
            </a:r>
          </a:p>
          <a:p>
            <a:endParaRPr lang="en-US" sz="2000"/>
          </a:p>
        </p:txBody>
      </p:sp>
    </p:spTree>
    <p:extLst>
      <p:ext uri="{BB962C8B-B14F-4D97-AF65-F5344CB8AC3E}">
        <p14:creationId xmlns:p14="http://schemas.microsoft.com/office/powerpoint/2010/main" val="3496456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vi-VN" sz="4000">
                <a:solidFill>
                  <a:srgbClr val="FFFFFF"/>
                </a:solidFill>
              </a:rPr>
              <a:t>Chỉ định tầm soát</a:t>
            </a:r>
            <a:endParaRPr lang="en-US" sz="4000">
              <a:solidFill>
                <a:srgbClr val="FFFFFF"/>
              </a:solidFill>
            </a:endParaRPr>
          </a:p>
        </p:txBody>
      </p:sp>
      <p:sp>
        <p:nvSpPr>
          <p:cNvPr id="3" name="Content Placeholder 2"/>
          <p:cNvSpPr>
            <a:spLocks noGrp="1"/>
          </p:cNvSpPr>
          <p:nvPr>
            <p:ph idx="1"/>
          </p:nvPr>
        </p:nvSpPr>
        <p:spPr>
          <a:xfrm>
            <a:off x="1055911" y="2241997"/>
            <a:ext cx="5040087" cy="3683358"/>
          </a:xfrm>
        </p:spPr>
        <p:txBody>
          <a:bodyPr anchor="ctr">
            <a:normAutofit/>
          </a:bodyPr>
          <a:lstStyle/>
          <a:p>
            <a:pPr marL="0" indent="0">
              <a:buNone/>
            </a:pPr>
            <a:r>
              <a:rPr lang="vi-VN" sz="2000" b="1"/>
              <a:t>Nhóm nguy cơ trung bình</a:t>
            </a:r>
            <a:endParaRPr lang="en-US" sz="2000" b="1"/>
          </a:p>
          <a:p>
            <a:pPr marL="0" indent="0">
              <a:buNone/>
            </a:pPr>
            <a:endParaRPr lang="vi-VN" sz="1800" b="1"/>
          </a:p>
          <a:p>
            <a:pPr lvl="1"/>
            <a:r>
              <a:rPr lang="vi-VN" sz="2000"/>
              <a:t>Trên 45 tuổi không có triệu chứng</a:t>
            </a:r>
          </a:p>
          <a:p>
            <a:pPr lvl="1"/>
            <a:r>
              <a:rPr lang="vi-VN" sz="2000"/>
              <a:t>Thay đổi thói quen đi cầu</a:t>
            </a:r>
          </a:p>
          <a:p>
            <a:pPr lvl="1"/>
            <a:r>
              <a:rPr lang="vi-VN" sz="2000"/>
              <a:t>Chảy máu tiêu hóa dưới</a:t>
            </a:r>
          </a:p>
          <a:p>
            <a:pPr lvl="1"/>
            <a:r>
              <a:rPr lang="vi-VN" sz="2000"/>
              <a:t>Đau bụng không xác định</a:t>
            </a:r>
          </a:p>
          <a:p>
            <a:pPr lvl="1"/>
            <a:r>
              <a:rPr lang="vi-VN" sz="2000"/>
              <a:t>Thiếu máu thiếu sắt không xác định</a:t>
            </a:r>
          </a:p>
          <a:p>
            <a:pPr lvl="1"/>
            <a:r>
              <a:rPr lang="vi-VN" sz="2000"/>
              <a:t>Bệnh nhân có yêu cầu</a:t>
            </a:r>
          </a:p>
          <a:p>
            <a:endParaRPr lang="en-US" sz="2000"/>
          </a:p>
        </p:txBody>
      </p:sp>
      <p:sp>
        <p:nvSpPr>
          <p:cNvPr id="4" name="Content Placeholder 2">
            <a:extLst>
              <a:ext uri="{FF2B5EF4-FFF2-40B4-BE49-F238E27FC236}">
                <a16:creationId xmlns:a16="http://schemas.microsoft.com/office/drawing/2014/main" id="{5F4ACCE8-4EAF-9EFD-D15C-8A05AF8A5644}"/>
              </a:ext>
            </a:extLst>
          </p:cNvPr>
          <p:cNvSpPr txBox="1">
            <a:spLocks/>
          </p:cNvSpPr>
          <p:nvPr/>
        </p:nvSpPr>
        <p:spPr>
          <a:xfrm>
            <a:off x="6428012" y="2156976"/>
            <a:ext cx="5040087"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2800"/>
              <a:buFont typeface="Arial" panose="020B0604020202020204" pitchFamily="34" charset="0"/>
              <a:buNone/>
            </a:pPr>
            <a:r>
              <a:rPr lang="vi-VN" sz="2000" b="1"/>
              <a:t>Nhóm nguy cơ cao</a:t>
            </a:r>
            <a:endParaRPr lang="en-US" sz="2000" b="1"/>
          </a:p>
          <a:p>
            <a:pPr marL="0" indent="0">
              <a:spcBef>
                <a:spcPts val="0"/>
              </a:spcBef>
              <a:buSzPts val="2800"/>
              <a:buFont typeface="Arial" panose="020B0604020202020204" pitchFamily="34" charset="0"/>
              <a:buNone/>
            </a:pPr>
            <a:endParaRPr lang="vi-VN" sz="2000" b="1"/>
          </a:p>
          <a:p>
            <a:pPr marL="644844" lvl="1" indent="-342900">
              <a:spcBef>
                <a:spcPts val="480"/>
              </a:spcBef>
              <a:buSzPts val="2400"/>
            </a:pPr>
            <a:r>
              <a:rPr lang="vi-VN" sz="2000"/>
              <a:t>Tiền sử gia đình có ung thư đại trực tràng, bệnh đa polyp gia đình</a:t>
            </a:r>
          </a:p>
          <a:p>
            <a:pPr marL="644844" lvl="1" indent="-342900">
              <a:spcBef>
                <a:spcPts val="480"/>
              </a:spcBef>
              <a:buSzPts val="2400"/>
            </a:pPr>
            <a:r>
              <a:rPr lang="vi-VN" sz="2000"/>
              <a:t>Người bệnh có tiền căn viêm ruột, u tuyến</a:t>
            </a:r>
          </a:p>
          <a:p>
            <a:pPr marL="644844" lvl="1" indent="-342900">
              <a:spcBef>
                <a:spcPts val="480"/>
              </a:spcBef>
              <a:buSzPts val="2400"/>
            </a:pPr>
            <a:r>
              <a:rPr lang="vi-VN" sz="2000"/>
              <a:t>Người bệnh có nhiều hơn 1 yếu tố nguy cơ trung bình</a:t>
            </a:r>
          </a:p>
          <a:p>
            <a:endParaRPr lang="en-US" sz="2000"/>
          </a:p>
        </p:txBody>
      </p:sp>
    </p:spTree>
    <p:extLst>
      <p:ext uri="{BB962C8B-B14F-4D97-AF65-F5344CB8AC3E}">
        <p14:creationId xmlns:p14="http://schemas.microsoft.com/office/powerpoint/2010/main" val="7234203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2B6B5-9CD4-D438-2EBC-C9E8EB41AB3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err="1">
                <a:solidFill>
                  <a:srgbClr val="FFFFFF"/>
                </a:solidFill>
                <a:latin typeface="+mj-lt"/>
                <a:ea typeface="+mj-ea"/>
                <a:cs typeface="+mj-cs"/>
              </a:rPr>
              <a:t>Chỉ</a:t>
            </a:r>
            <a:r>
              <a:rPr lang="en-US" sz="3200" b="1" kern="1200">
                <a:solidFill>
                  <a:srgbClr val="FFFFFF"/>
                </a:solidFill>
                <a:latin typeface="+mj-lt"/>
                <a:ea typeface="+mj-ea"/>
                <a:cs typeface="+mj-cs"/>
              </a:rPr>
              <a:t> </a:t>
            </a:r>
            <a:r>
              <a:rPr lang="en-US" sz="3200" b="1" kern="1200" err="1">
                <a:solidFill>
                  <a:srgbClr val="FFFFFF"/>
                </a:solidFill>
                <a:latin typeface="+mj-lt"/>
                <a:ea typeface="+mj-ea"/>
                <a:cs typeface="+mj-cs"/>
              </a:rPr>
              <a:t>định</a:t>
            </a:r>
            <a:r>
              <a:rPr lang="en-US" sz="3200" b="1" kern="1200">
                <a:solidFill>
                  <a:srgbClr val="FFFFFF"/>
                </a:solidFill>
                <a:latin typeface="+mj-lt"/>
                <a:ea typeface="+mj-ea"/>
                <a:cs typeface="+mj-cs"/>
              </a:rPr>
              <a:t> </a:t>
            </a:r>
            <a:r>
              <a:rPr lang="en-US" sz="3200" b="1" kern="1200" err="1">
                <a:solidFill>
                  <a:srgbClr val="FFFFFF"/>
                </a:solidFill>
                <a:latin typeface="+mj-lt"/>
                <a:ea typeface="+mj-ea"/>
                <a:cs typeface="+mj-cs"/>
              </a:rPr>
              <a:t>tầm</a:t>
            </a:r>
            <a:r>
              <a:rPr lang="en-US" sz="3200" b="1" kern="1200">
                <a:solidFill>
                  <a:srgbClr val="FFFFFF"/>
                </a:solidFill>
                <a:latin typeface="+mj-lt"/>
                <a:ea typeface="+mj-ea"/>
                <a:cs typeface="+mj-cs"/>
              </a:rPr>
              <a:t> </a:t>
            </a:r>
            <a:r>
              <a:rPr lang="en-US" sz="3200" b="1" kern="1200" err="1">
                <a:solidFill>
                  <a:srgbClr val="FFFFFF"/>
                </a:solidFill>
                <a:latin typeface="+mj-lt"/>
                <a:ea typeface="+mj-ea"/>
                <a:cs typeface="+mj-cs"/>
              </a:rPr>
              <a:t>soát</a:t>
            </a:r>
            <a:endParaRPr lang="en-US" sz="3200" b="1" kern="1200" err="1">
              <a:solidFill>
                <a:srgbClr val="FFFFFF"/>
              </a:solidFill>
              <a:latin typeface="+mj-lt"/>
              <a:cs typeface="Calibri Light"/>
            </a:endParaRPr>
          </a:p>
        </p:txBody>
      </p:sp>
      <p:graphicFrame>
        <p:nvGraphicFramePr>
          <p:cNvPr id="5" name="Content Placeholder 2">
            <a:extLst>
              <a:ext uri="{FF2B5EF4-FFF2-40B4-BE49-F238E27FC236}">
                <a16:creationId xmlns:a16="http://schemas.microsoft.com/office/drawing/2014/main" id="{65685F23-20D0-DF08-79F9-B8AC60F61376}"/>
              </a:ext>
            </a:extLst>
          </p:cNvPr>
          <p:cNvGraphicFramePr>
            <a:graphicFrameLocks noGrp="1"/>
          </p:cNvGraphicFramePr>
          <p:nvPr>
            <p:ph idx="1"/>
            <p:extLst>
              <p:ext uri="{D42A27DB-BD31-4B8C-83A1-F6EECF244321}">
                <p14:modId xmlns:p14="http://schemas.microsoft.com/office/powerpoint/2010/main" val="1274044831"/>
              </p:ext>
            </p:extLst>
          </p:nvPr>
        </p:nvGraphicFramePr>
        <p:xfrm>
          <a:off x="3794296" y="288758"/>
          <a:ext cx="8120220"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7130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26622B8-E5F9-F8B2-2723-05108A05F54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b="1" i="1" kern="1200" err="1">
                <a:solidFill>
                  <a:srgbClr val="FFFFFF"/>
                </a:solidFill>
                <a:latin typeface="+mj-lt"/>
                <a:ea typeface="+mj-ea"/>
                <a:cs typeface="+mj-cs"/>
              </a:rPr>
              <a:t>Cảm</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ơn</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thầy</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và</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các</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bạn</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đã</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lắng</a:t>
            </a:r>
            <a:r>
              <a:rPr lang="en-US" sz="5600" b="1" i="1" kern="1200">
                <a:solidFill>
                  <a:srgbClr val="FFFFFF"/>
                </a:solidFill>
                <a:latin typeface="+mj-lt"/>
                <a:ea typeface="+mj-ea"/>
                <a:cs typeface="+mj-cs"/>
              </a:rPr>
              <a:t> </a:t>
            </a:r>
            <a:r>
              <a:rPr lang="en-US" sz="5600" b="1" i="1" kern="1200" err="1">
                <a:solidFill>
                  <a:srgbClr val="FFFFFF"/>
                </a:solidFill>
                <a:latin typeface="+mj-lt"/>
                <a:ea typeface="+mj-ea"/>
                <a:cs typeface="+mj-cs"/>
              </a:rPr>
              <a:t>nghe</a:t>
            </a:r>
            <a:endParaRPr lang="en-US" sz="5600" b="1" i="1" kern="1200">
              <a:solidFill>
                <a:srgbClr val="FFFFFF"/>
              </a:solidFill>
              <a:latin typeface="+mj-lt"/>
              <a:ea typeface="+mj-ea"/>
              <a:cs typeface="+mj-cs"/>
            </a:endParaRPr>
          </a:p>
        </p:txBody>
      </p:sp>
      <p:sp>
        <p:nvSpPr>
          <p:cNvPr id="3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3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3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6"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01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Màn hình rộng</PresentationFormat>
  <Slides>94</Slides>
  <Notes>27</Notes>
  <HiddenSlides>0</HiddenSlides>
  <ScaleCrop>false</ScaleCrop>
  <HeadingPairs>
    <vt:vector size="4" baseType="variant">
      <vt:variant>
        <vt:lpstr>Chủ đề</vt:lpstr>
      </vt:variant>
      <vt:variant>
        <vt:i4>2</vt:i4>
      </vt:variant>
      <vt:variant>
        <vt:lpstr>Tiêu đề Bản chiếu</vt:lpstr>
      </vt:variant>
      <vt:variant>
        <vt:i4>94</vt:i4>
      </vt:variant>
    </vt:vector>
  </HeadingPairs>
  <TitlesOfParts>
    <vt:vector size="96" baseType="lpstr">
      <vt:lpstr>Office Theme</vt:lpstr>
      <vt:lpstr>Office Theme</vt:lpstr>
      <vt:lpstr>Chuyên đề: Ung thư trực tràng</vt:lpstr>
      <vt:lpstr>Nội dung</vt:lpstr>
      <vt:lpstr>Dịch tễ</vt:lpstr>
      <vt:lpstr>Bản trình bày PowerPoint</vt:lpstr>
      <vt:lpstr>Yếu tố nguy cơ</vt:lpstr>
      <vt:lpstr>GIẢI PHẪU</vt:lpstr>
      <vt:lpstr>GIẢI PHẪU</vt:lpstr>
      <vt:lpstr>GIẢI PHẪU</vt:lpstr>
      <vt:lpstr>GIẢI PHẪU: MẠC TREO TRỰC TRÀNG</vt:lpstr>
      <vt:lpstr>GIẢI PHẪU: MẠCH MÁU</vt:lpstr>
      <vt:lpstr>GIẢI PHẪU: BẠCH HUYẾT</vt:lpstr>
      <vt:lpstr>PHÂN BỐ THẦN KINH</vt:lpstr>
      <vt:lpstr>GIẢI PHẪU BỆNH</vt:lpstr>
      <vt:lpstr>GIẢI PHẪU BỆNH</vt:lpstr>
      <vt:lpstr>Hướng lan: Xâm lấn tại chỗ</vt:lpstr>
      <vt:lpstr>Hướng lan: Xâm lấn tại chỗ</vt:lpstr>
      <vt:lpstr>Hướng lan: di căn hạch</vt:lpstr>
      <vt:lpstr>Hướng lan: Di căn xa</vt:lpstr>
      <vt:lpstr>Tình huống đến khám</vt:lpstr>
      <vt:lpstr>Triệu chứng lâm sàng</vt:lpstr>
      <vt:lpstr>Triệu chứng lâm sàng</vt:lpstr>
      <vt:lpstr>Triệu chứng lâm sàng</vt:lpstr>
      <vt:lpstr>Triệu chứng lâm sàng</vt:lpstr>
      <vt:lpstr>Triệu chứng lâm sàng</vt:lpstr>
      <vt:lpstr>Triệu chứng lâm sàng</vt:lpstr>
      <vt:lpstr>Thăm trực tràng</vt:lpstr>
      <vt:lpstr>Lâm sàng: biến chứng</vt:lpstr>
      <vt:lpstr>Cận lâm sàng</vt:lpstr>
      <vt:lpstr>Cận lâm sàng</vt:lpstr>
      <vt:lpstr>Nội soi đại trực tràng + sinh thiết</vt:lpstr>
      <vt:lpstr>Nội soi đại trực tràng + sinh thiết</vt:lpstr>
      <vt:lpstr>CT scan bụng chậu cản quang</vt:lpstr>
      <vt:lpstr>CT scan bụng chậu cản quang</vt:lpstr>
      <vt:lpstr>CT scan ngực</vt:lpstr>
      <vt:lpstr>MRI</vt:lpstr>
      <vt:lpstr>MRI</vt:lpstr>
      <vt:lpstr>MRI</vt:lpstr>
      <vt:lpstr>MRI</vt:lpstr>
      <vt:lpstr>MRI</vt:lpstr>
      <vt:lpstr>MRI</vt:lpstr>
      <vt:lpstr>SIÊU ÂM QUA LÒNG TRỰC TRÀNG (TRUS)</vt:lpstr>
      <vt:lpstr>SIÊU ÂM QUA LÒNG TRỰC TRÀNG (TRUS)</vt:lpstr>
      <vt:lpstr>SIÊU ÂM QUA LÒNG TRỰC TRÀNG (TRUS)</vt:lpstr>
      <vt:lpstr>PET/CT</vt:lpstr>
      <vt:lpstr>CEA</vt:lpstr>
      <vt:lpstr>Đánh giá giai đoạn </vt:lpstr>
      <vt:lpstr>Đánh giá  T</vt:lpstr>
      <vt:lpstr>Đánh giá  N</vt:lpstr>
      <vt:lpstr>Đánh giá M</vt:lpstr>
      <vt:lpstr>Điều trị</vt:lpstr>
      <vt:lpstr>Nguyên tắc điều trị</vt:lpstr>
      <vt:lpstr>Lựa chọn phương pháp PT</vt:lpstr>
      <vt:lpstr>Cắt bỏ u tại chỗ</vt:lpstr>
      <vt:lpstr>Phẫu thuật bảo tồn cơ thắt</vt:lpstr>
      <vt:lpstr>TME (Total mesorectum excision)</vt:lpstr>
      <vt:lpstr>TaTME – Cắt mạc treo trực tràng qua NS ngã HM</vt:lpstr>
      <vt:lpstr>Phẫu thuật bảo tồn cơ thắt</vt:lpstr>
      <vt:lpstr>Cắt trước (AR) – Cắt trước thấp (LAR)</vt:lpstr>
      <vt:lpstr>Cắt nối ống hậu môn – Cắt gian cơ thắt (ISR)</vt:lpstr>
      <vt:lpstr>Cắt nối ống hậu môn – Cắt gian cơ thắt (ISR)</vt:lpstr>
      <vt:lpstr>Bản trình bày PowerPoint</vt:lpstr>
      <vt:lpstr>Phẫu thuật cắt trực tràng ngã bụng – tầng sinh môn (APR/Miles)</vt:lpstr>
      <vt:lpstr>Phẫu thuật cắt trực tràng ngã bụng – tầng sinh môn (APR/Miles)</vt:lpstr>
      <vt:lpstr>Phẫu thuật cắt trực tràng ngã bụng – tầng sinh môn (APR/Miles)</vt:lpstr>
      <vt:lpstr>Chăm sóc HMNT</vt:lpstr>
      <vt:lpstr>Bản trình bày PowerPoint</vt:lpstr>
      <vt:lpstr>Chăm sóc HMNT</vt:lpstr>
      <vt:lpstr>Biến chứng sau PT</vt:lpstr>
      <vt:lpstr>Điều trị hỗ trợ trước và sau mổ ung thư trực tràng </vt:lpstr>
      <vt:lpstr>Xạ trị  </vt:lpstr>
      <vt:lpstr>Xạ trị trước mổ hay sau mổ?</vt:lpstr>
      <vt:lpstr>Thời gian phẫu thuật</vt:lpstr>
      <vt:lpstr>Hóa trị </vt:lpstr>
      <vt:lpstr>Điều trị nhắm trúng đích</vt:lpstr>
      <vt:lpstr>Phác đồ điều trị theo giai đoạn</vt:lpstr>
      <vt:lpstr>Giai đoạn sớm cTis và cT1 </vt:lpstr>
      <vt:lpstr>Giai đoạn I, II, III </vt:lpstr>
      <vt:lpstr>Bản trình bày PowerPoint</vt:lpstr>
      <vt:lpstr>Giai đoạn IV  </vt:lpstr>
      <vt:lpstr>Theo dõi sau điều trị</vt:lpstr>
      <vt:lpstr>Tiên lượng</vt:lpstr>
      <vt:lpstr>Tiên lượng</vt:lpstr>
      <vt:lpstr>TẦM SOÁT</vt:lpstr>
      <vt:lpstr>Các phương tiện tầm soát</vt:lpstr>
      <vt:lpstr>Các phương tiện tầm soát</vt:lpstr>
      <vt:lpstr>Các phương tiện tầm soát</vt:lpstr>
      <vt:lpstr>Các phương tiện tầm soát</vt:lpstr>
      <vt:lpstr>Các phương tiện tầm soát</vt:lpstr>
      <vt:lpstr>Các phương tiện tầm soát</vt:lpstr>
      <vt:lpstr>Các phương tiện tầm soát</vt:lpstr>
      <vt:lpstr>Các phương tiện tầm soát</vt:lpstr>
      <vt:lpstr>Chỉ định tầm soát</vt:lpstr>
      <vt:lpstr>Chỉ định tầm soát</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trị:</dc:title>
  <dc:creator>lh</dc:creator>
  <cp:lastModifiedBy>Thuan Nguyen - Y17</cp:lastModifiedBy>
  <cp:revision>3</cp:revision>
  <dcterms:created xsi:type="dcterms:W3CDTF">2022-10-15T01:10:00Z</dcterms:created>
  <dcterms:modified xsi:type="dcterms:W3CDTF">2022-10-29T06:41:36Z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183277188B3F42D5A83239D01E4B7E8E</vt:lpwstr>
  </property>
  <property fmtid="{D5CDD505-2E9C-101B-9397-08002B2CF9AE}" pid="3" name="KSOProductBuildVer">
    <vt:lpwstr>1033-11.2.0.11341</vt:lpwstr>
  </property>
</Properties>
</file>